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DE5497-A49C-483C-BC49-DE5D3993DDD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E778ED-9FD0-499A-9A5C-E0F366363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1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 to Meat Conversion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Meats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Metabolism without oxygen- uses glycogen as energy source</a:t>
            </a:r>
          </a:p>
          <a:p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Glycogen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the storage form of glucose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---------------- up in </a:t>
            </a:r>
          </a:p>
          <a:p>
            <a:pPr marL="109728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he --------- over time</a:t>
            </a:r>
          </a:p>
          <a:p>
            <a:pPr marL="109728" indent="0"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under normal conditions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Metabolism</a:t>
            </a:r>
            <a:endParaRPr lang="en-US" dirty="0"/>
          </a:p>
        </p:txBody>
      </p:sp>
      <p:pic>
        <p:nvPicPr>
          <p:cNvPr id="16386" name="Picture 2" descr="https://encrypted-tbn0.gstatic.com/images?q=tbn:ANd9GcTuksQQGWRt4SO-6qqUy9YpY8aCS-j79V0DVedE_Yo8FafYvw8JoQ"/>
          <p:cNvPicPr>
            <a:picLocks noChangeAspect="1" noChangeArrowheads="1"/>
          </p:cNvPicPr>
          <p:nvPr/>
        </p:nvPicPr>
        <p:blipFill>
          <a:blip r:embed="rId2" cstate="print"/>
          <a:srcRect t="10264" b="49820"/>
          <a:stretch>
            <a:fillRect/>
          </a:stretch>
        </p:blipFill>
        <p:spPr bwMode="auto">
          <a:xfrm>
            <a:off x="6019800" y="3742038"/>
            <a:ext cx="3124200" cy="2955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Heat is produced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Body temperature actually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during harvest and then begins to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/>
              <a:t>Build up of </a:t>
            </a:r>
            <a:r>
              <a:rPr lang="en-US" sz="3600" u="sng" dirty="0" smtClean="0"/>
              <a:t>Lactic acid </a:t>
            </a:r>
            <a:r>
              <a:rPr lang="en-US" sz="3600" dirty="0" smtClean="0"/>
              <a:t>-product of anaerobic metabolism which drops the pH</a:t>
            </a:r>
          </a:p>
          <a:p>
            <a:pPr>
              <a:buNone/>
            </a:pP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Metabolism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PH: measurement of how acidic or basic something is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Living Muscle – pH of 7.4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Meat – pH of 5.6</a:t>
            </a: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Quality problems with pH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Dark cutter – Beef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PSE (Pale Soft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Exudative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) - Swine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Lactic Acid</a:t>
            </a:r>
            <a:endParaRPr lang="en-US" dirty="0"/>
          </a:p>
        </p:txBody>
      </p:sp>
      <p:sp>
        <p:nvSpPr>
          <p:cNvPr id="14338" name="AutoShape 2" descr="data:image/jpeg;base64,/9j/4AAQSkZJRgABAQAAAQABAAD/2wCEAAkGBhASEBAPExISEg8QEBIUEBAQFxcUFRARFxAVFBYUEhQYGyYfFxkjGhQVHy8gJScpLCwsFR8xNTAqNSY3LCkBCQoKDgwOGg8PGi0kHCQqLCwpLDUsLSkpLCksLCw0LCwsLCk1LCksLCkpKiksLCkpLCksKSwsLCwsKSwpLCksLP/AABEIAJ0BQQMBIgACEQEDEQH/xAAcAAEAAQUBAQAAAAAAAAAAAAAABAECAwUHCAb/xABNEAACAgIAAwIHDAUJBwQDAAABAgADBBEFEiETMQYUIkFRYdEHMjNSU1RxcoGRkpMjQmKhshUWRHOxs9LT4QgXgqLBwsM1Y6PwJDRD/8QAGgEBAAIDAQAAAAAAAAAAAAAAAAMEAQIFBv/EADIRAQABAgMECAUEAwAAAAAAAAABAgMEBRExQZHRBhITITJScaEVQlFhwRYzgfByscL/2gAMAwEAAhEDEQA/AO4xEQEREBERAREQETVcQ8JMenJxsSxiL8vn7FQCQeQbPMe5d9w33npLs3wjxau2DW1mzHqNttKuhtWsDfMa97A15zA2cTR8X8MsPGKrZavaMQOyQq1i7rewFkB2qkIfKPTuk6rjeOz11C2vtrKxYlJdRaayN8wr3zEevUCdERATBnJYa3FbKlpUit2XnVH10LJscwB82xM8QObVeEfFK6r7bLce7suJ1YS1pT2RcnKpRm5zYwXa2MANdDo7OtSZk+6hyKi+KO+Rz5a3U1s9nL4tcKnFTJUS7MSOXaoPSy9N/Uv4N4xVk7PyXylymHM/XIV1cWe++MinXd07pFv8CcJ++o77W6wlbLUJa5g1wYq4LI5AJQ+SdDpA0/hz4T30NgrTZ2S5PbF2ONZlOAlaMoFKEMO/r6PPNFd7pOdVVZ2uLcbxwpchRTQWWi4vkqLMkFga6ytVbcp6jyh5p0i3hdTWU3Mu7KA4qbZHIHUK2gDo7AHeJhy+AY9rXs9fM2TjjHuO2HPQOfSdD0+FfqNHyu+B8x4WeEWbUuJ4vyjtaWsvsWhspkIVOXePW4cVEs27AG5dKNdesvhvhnZc9KVULeOxxLMu6q3lSoZAblalXUG1RyMx3ykDXQnpNlxrwOwstakvpDikaqIZ0ZBoAgOjBtEAbG9HQh/A3BL0v2Cg461rUELogWpuaoPWrBbAjbK8wOidjUD5W/3TnsFq1UitlbFam0k2V3U2cRTFc75FG/K70Z16++OpuvBrw7GZfZUuPYtQFpqvIflbs7ezIcmsKpb3yhWfYB3ykakij3P+HJvlo1sINdpcQFS9chFUF9Kq2IGCjQHXpokGfw/waxqLXurTlewtvy3Krzvzv2dbMVr5m8o8oGz1MDaREQEREBEsa4AgEgEnQ2QNn0D0ygyFJ1zDeyNbG9gbI16dEQMkShbUsrvVvesrDzlSD5t+b1EH7YGSJSVgIiICIiAiIgIiICIiAiIgIiICUlYgfB+EvgHl5OTkZa5QqsXxfxKsAFP0DdqpvJQsu7Wf3h7td/dMeb4C5bpn0gYXJlDPeu9w5yEsykX9HzBdIikaLAksqqOUanQJSY+w5vx73Ocu7tq0bF7OzLfJFthcWhnwjjmrohHKDog77tDQ112/B/BLJoyA2sSylrKbXssV2vqevAXFKUdNAeRsOSCA7DlO9z6aritTX2YwJ7Wuuuxhr9WxnC6Pn+DO/RtfTJkyEREBERAREQEREBERAREQEREBERA5r7oWJxC/MWzGxjYvDakuqdmavnyTcthFK8pFx7Ons+XY+HPnmo4pw3iDZFmRjUXI7ZvELVZket+ys4biD9GxXyLW5XRS3QOPVqdg1IfEuJVUIHs6KbK6x035Vli1r9m22fQAT5oHPcy/PfPU1rnLjFhX2bpkMj4r8OYh7C3kK3akKQQbA2+ZgNCQfBXhGcKsShlzMeo3au7MWUMK14HQF5mABA7ZSu/jAjvnXAB6I1A5Zw63jD3cPNr5Nf8A+PgHXY3MHfyvGhkcpWtGOtHtRsAgp13OprHKJWAiIgIiICIiAiIgULTW28cUsyVJZeyEh+yChEYd6tY7KnMPOoJI84Ez8TxGsTs1blDMOcjYbs9+WqkdQSNjfeN7HWSKcdUVUVQqqAFVRpVA7gAOgHqgQBlZZ7sdAP27tH/lrI/fLvGMv5Cn88/5M2MQNacrLHfj1kfsXbP3NWB++V8eyPmx/NSbGIGu8eyPmx/NSUObk/Nj+ak2UQNaMnL+b1gftXdft1UR++Wu+a3QJRV+2Xe3X0VhE39rD7ZtIgaf+QOUAo5W9WZzewDNYzcvP2qjQZTyKOUa0EXl5eUaypdmjoaqG/aW1lB9fKajy/Rs/TNnEDWnKy/Pj1kfsXbP3NWB++PHsj5sfzUmyiBrvHsj5sfzUjx7I+bH81JsYga0ZOX3jHrA9DX6P2gVEfvlfGMv5Cn88/5M2MQNY2XlDqcdT/V3An/nRR+/7pmweJByVZLa7FGytq62PSrqSjfYxI8+tybMd1IZWXqOYEbUlWAI15LDqD64GDO4nXVoMSXffJWil3fXfyooJIHTZ7hvqRI4z8hve4xH9dYifuTn/wDvolnAODNTXu6zt8lvhchgAzgE8i9O5QPMOm9nvJm1Aga/xjL+Qp/PP+THjGX8hT+ef8mbGIGtGbk/Nv8A5U19nSV8eyPmx/NSbGIGu8eyPmx/NSU8byj3Y6j69wA+zlRpsogaxsjM81FO/XewH2/oZjXhD2Nz5BR9BgtKj9EvMpRi3N1sYqxXZ0NMQFGyTt4gamvHyqgEQ13VDootZq7EXzA2BWFmu7ZAPTqSepyeMZfyFX55/wAmbKIGtGbk+fG6+q1NfZ0H9kr49kfNj+ak2MQNd49kfNj+akocvKPdjqPTz3Afdyo02UQNd4xl/IU/nn/JlDkZfyFX2Xn/ACZsogao8YZOttF1aeexeW1FGt7PZkuB6+XQ9Ous2NF6uoZWDKwBVlOwwPcQR0Il/KJBw+HdlbYy6WqwcxrHQC7mPM6jzcw1v1rvvJJCfERAh8T4zj4yh77qqUZuUNa6oC2t6BY9+gT9klqwI2DsEbBHnE+W8NeA5F7491Aqd6q8upqr2KKVyKRXz8wVuqlR011DNN5wTh5oxsfHLc5ooqqL/HKVqnN9ut/bAnSO/EahYtJsQXOGKVlhzsq65iF7yBsbPrkiaDP4EzcRw8xVQLTTlV3N3O3aCnsx3eUByP3npv1wN/KEwIYQIOHx3Fttsoqvqsuq+FqR1Z6+ujzKDsden0yfPjfBrgWSma999NNdaJdXirjuOSil7lsYdkEBaxyoZnLd40ANz7KBjvyERWd2VERSzMxAVVA2SxPQADzzBwzi1GRX2tFtd1eyOepg67HeNjz+qY+N4r2Y91aLSzvWwRclS9LNroLUHUrvvmp8CeCX46ZJu0DkZTXBO0N7IDVWhD3lFLklCR06LyjrqB9LMOXmV1I1tjqlaKWd3OlVQNksT3CZp834eeD1ubi9hXYidWZktQul+q2CI+nUqA5R99RtBsEdCH0NNyuqupDIyhlYdQykbBB84Il813g9hWU4uPTaVNtVFSOUBCllQKdbJ9H2/umxga/P4/i0PXVbfVVZb8GljBWfygvkg9/UgfbNhPjfCjwcyrsuu/HPZtyUp4wMi6tqlTJNrhsdRyXqykjTHvPXzGfYr3QKkyDg8dxb3srpvqtspOrUrdWas7I8oA7HUEfSJNafD+AHghlYVhW1waa8cUp+kNpscWs3agMo7BSpANYJBOyeo2Q+5ll96orOxCoilmZugVQNkk+YAS+Ubuga/hPhDiZXP4vfVf2fLz9kwfk5t8vNru3o/dNjNL4L8Ksqqd7+U5V99tt7KSw2zkVoCf1UrFaD6s3UCNxDidNCG26xKqxrb2MFUEnQGz5yZfh5tdqLbU62VuNo9ZDKw9IYdDNF4ccEtysetKuXtK8mi4bc1MRW/MRXcATW/obR848+5n8C+DWYuFVj2lTaptZypLdXuezq5ALt5ei2hzEE66wN5IPEOOY1BrW6+qprW5axa6oXbp0XZ694+8SdPh/D7wRystlNDKnaYt2Lc7PykVWvWx2hrcOvk70pRt6HNo9A+4lltqqCzEKo6ksdAD1k90rWugB1OgBs95+mYc/EW2t62VXVlIKuAynp02D0PXUCLb4SYaigtk0qMkA45Z1Hbg60a9nygeZe74w9M2U5nleAGY1GPQvYknhOPgZDM7DsDXatjXVaU9p+sNeT1VDudLEDBm8QqpQ2W2JXWvvnsYKo+kmE4hUbDSLENyqHasMC6oToMV7wCQRuanw24E2Xg30IqG1gDUbOgRww8oNo8p1vqPTKY3AmTiduYqotVuHXUxXozXLfY5ZgB18llG9+bUDfkzXXeEWIiWWNkUrXS4rtcuoWuwhSEY70G0y9O/rNgZ8Pl+DGVUmb4rTi9pbxBMjF7TQXHQYtVTWovKQLQUfXTXl7O+6B9pi5SWotlbq9bgFHQhlZT3FWHQiZZqPBThni+JTRychQNtS/anmLszM1gVQxYsWOlA8rQHSbeBAv4/ioLma+lVx+XtyzqBSWAKiw78knY0D37kjCzqrkW2p0sqcbSyshlYekMOhnyV/gtej8Rsqrxz4zdiWUo+1G661FjBlX9FbsMVs02m02ptvArg1uLiLRaQXFlz9GLlRZe9gVrCAbHAfq+hs7MDbZ3EKqUNltiVVggF7GCjZOgNn0kgSlnEqVtSg2ILrAxrqJHO6r74qveQN9ZqvDfgLZeHZQiobS1bVGzoEZbVYkNolTyhhsenU1F3gjlHjFXERdU9Q7UMrIwsqqNCotSN2mmUtzvvlGi7b5umg+03KzF1iBF4lksvY6Oue9Fb6p3v8Ask3mnyXuoZVlXD2trdksS+gq696k2gHX2Ezkf8+OJfPL/wAQ9kxM6Ojg8tu4umaqJjSJ07/7L0TuQzkt4yte/INDMR+0LFXv+gmcC/nxxL55f+IeyYv56cR5w3jd/NyEb5h3cwOu71CRzdiF34DifNTxnk9Hbjc87fz54l88v/EPZH8+OJfPL/xD2SGcVRH1b/p3E+anjPJ3zByGZ8gE9K7wq93RfF6n16+rt98m80850eGXEAXIy7wWfbEMPKPIq7PT0AD7JJXwz4j88v8AxD2TWrGUR9SOj2JmNetTxnk9BM3SReE5LPj0WMds9NbMe7bNWCen0mcMXwv4h88yPxf6Rg+FOcK6wMu8AIoADdAOUaA6TScfbiNe9j9P4nXTWnjPJ37mkLi2SyIrKdE3Y6+Y+S+TWjf8rGcZTwozvneR+P8A0jI8IcxlAbKvI56joue8XIQfpB0fsmsZla100n25tasgxNMazNPGeTuQeV5pxqrj+Yf6VkfjMlV8Yyj/AEnI/MMhnN7Ebp4RzaVZJiKds08Z5OnXZBF9Ne/Jeu5mHTqVNWv4jJvNOS/yjkG2onIvJ5LevaNsfBzZV5d5/pGR+a3tmled4ejSZirhHNBOV3o3x7ukc0hYmSzXZCk9K3rC93caVY79PUmfHJZb8vkfmv7Zjxw/aX/psgeVX17V+v6Je/rIo6QYWdZ0q7vtH1iPr90FeCuU7Zh0Lmgmc/e20f8A98j81/bMBy79/wD7GR+a3tiOkGFndVwjmp1x1Nr7rhGSz0o7EFjzbPQdzsPN6hJvNOS4HEMgVJrIvHvugsb47StnF8of0nI/MMm+M4fXTSrhHNQuY63b2xLpfGclkotsU6dKyVPfoj1GTuacX4jxnKNbg5N5BU7Bc6IlX8IMz51kfjk9OZ2atkT7c1Wc3sRun25uz80h5uSy2Y6g9LLHVuneBRY/2dVE4+3hHm/O8j8ciZPhJm89R8avJDsRt+49k4/sJl23epubE1GY2q9kT7O780c04W3hRnfO8j8f+kxt4VZ/zvI/H/pL9vC13NixTiaKtmrtdOSxyba9+QtNDAftPZkBuv0Vr93rk7c89/zqzxY7DLv5jXWCebqQGtIHd5tn75bZ4acRH9MyPxD2S3GV3p79Y9+Sfrw9CkyJwzJZ0YsdkXXqPN5KXui/uAnnyzw54mP6bkfiHskKvw74moIGbeBzudAjvLkk93nJJ+2Z+E3tdNY92O0h6b5pF4tkMmPe6nTJTYynv0wQkdPP1E81P7ovFh/Tsj71/wAMiZHuj8WZWQ5t5VlIYEr1BGiPezM5Rfjv1j3Z7SHqik+SPWJfueVP953F/n1/3r/hlf8Aedxf59f96/4ZicpvxvhjtIeneI5LKaNdOe9Ub1qVYkfuEm7nlKz3SOLNy7zbjysGXqvRtEb976zMn+83i/z6/wC9f8MjnLbv1j3O0h6p5pCGQ3jIr35BoL6/a7QDe/onmT/eZxf59f8Aev8AhnSvcQ8I8vLyMw5N73GumkIbNeSGsfetAd/KPukN3CV2qetOjMVxPc6/ERKjd8X7rn/pdn9dj/36zhk7n7rn/pdn9dj/AN+s4ZNKnsMg/Yq/y/EEt/W/4T/bLpb+t/wn+2VK3oZ2R6roiJSrWoKvP9b/ALRJKSNV5/rf9oklJBca0eH+Z/2zpL8L4Ov6i/wiWJL8L4Ov6i/wiV6vD/fu1nxfxKZXL7O4fXr/AL1JZXL7O4fXr/vUlenxQju+CU+nzSdTINPmk6mULirdZV+Fq+pb/wCObaqalfhavqW/+ObaqVsR4afT8y5le2fVNr7pbR8JkfWr/uVl1fdLaPhMj61f9yspU+Gv0/6pcy+WyI3fJdsiN3xQ8/impwfgk/4v42ltsuwfgk/4v42lts6M+OfWXl8W13EPeP8AVMts88u4h7x/qmW2eedKzsj1n8OJO71n8MLSHke+q+s3920mNIeR76r6zf3bT0eE3OhY2qtMTzK0xPPV4R1rKI3v2+on8VkwXTO3v2+on8VkwXTu2/C6KHbIHmP1m/iMn2yB5j9Zv4jN42wwjWyHbJlsh2ySrwyQsMqJQyomKmA/9ZUSh/6yolOdskrp1/8A2d/h8/8AqaP47ZyCdf8A9nf4fP8A6mj+O2c3HftS2t+J3CIicBZfGe6yCeGWDRJN2P0A2T+mXuAnEfE7Pk7PwN7J6Q4uhPYaBOsmsnQJ0OuyfVJ/LMTGrq4LM68JRNFNMTrOrzB4nZ8m/wCBvZLPFLOYDkffKenI3dsde6eo9TXtWfG1Ojy+LuObrrfaodb9OpFNmJ3r09ILnkh5v8Ts+Tf8DeyPE7Pk3/A3snqDUpyyGcJE70kdI7vkjjLy/ViWeV5D9G+K3xV9UkJjWfEf8DeyeieHIRZlbBHNkAqTvqPFqBsekbBH2GT+WR1YKJ3kdI7sRp1I4y82rQ/xH/C3sl2FW3Zp5Le8X9VvQPVPR7CQ+CIRjY4OwRRUCD0IIrXYI9M0nL6ZjTWWP1Fc116kcZcHRT8Vvwt7JdZ3DoR5dfeD8qnqnoPlkDjVZNagAk+MYp0NnoMuok9PMACfoBmkZZRE66y1q6QXKo06kcXGam15j9x9kmVXAen7jO0KvrleWQ1ZNbn5pR1Z7cq+SOLjQyU7Wrr+pb6f/bmzqza/jCdDyEPjNB0dCu8E9dAk062fsP3SfyyOvIrdcRE1T7K05rXPyw5zVn1fHWW0cQq7S/8ASL1avXX/ANpfZOkcsgYKEX5RIIDPXyk702qEB16eokUdHbUax1574+31ifwr146qvc+Hsz6vjrIr5le/fD986lqDEdHbUfPPso3J7Ta4zg5KdkvlfG9Px2lLLlPn/cfZOscCrIx0BBB8vYOwfhG80ncsn+CW9ZnrT7OddwFNze4VnuOR+/uPmPslth9R+4+ydn4+hONcoBLGtgANkk+gCbHUnpyuinTSqVOcmt+aXAm+hvwt7JEyFPNX0b3zfqn5NvVPRGpA4gh7XFIBIW1yxG9AeL2gE+jqQPtnQtWIt7JT0ZZTR80uDsp+K34W9kxMjfFb8Leyei9Sup0rWKm3shaowsU73mk1Nzt5L+8Tpyt8az1TFbjv8R/wN7J6LoQ+N3to8px8cA9dEi3JJAPnI5l+8embDUuRm1cd3VhP2cPLVmJZ8nZ+BvZIIwrdH9HZ75v1G+MfVPWRkLg6EVvsEfp8gjex0ORYQfoIIP2zb4vXrr1YOzh5Ss4dd8lb+W/skW3hd/U9jbod57N+n7p7F1IXG6ycbIABLGi0ADZJJrYAADvM2nOLkxp1YOzeRjwjI+Ru/Lf2R/JOR8jd+W/snsOn3o7+6X6mJzi5Pywx2cPHDcKv6fobup+Tfv8Aulf5Kv8Akbvy39k9b8VQk4+gTrIQnWzocr9T6B1En6kU5nX5YZ7OHjr+S7/kbvy39k61/s+4zpfnc6Om6aNc6ld+XZ3bHXvna9TXhD42G0eUY7DfXW+1B1v06le9jKrtPVmCmiInVsYiJSSGoiICIiAiIgU1KxEBERAREQEREChErEQEREBERAREQGoiICIiAiIgU1KxEBERAREQEREBERAREQEREBERAREQEREBERAREQEREBEoZWAiIgJjvuVFZ2OlRSzHv0ANk6HqEySLxPHayi6tdcz1WKu+g2yEDZ+2YkROH+FGJeahVaH7bHORXoMA1AcIX2QANMwBB0R6OknjLrIBDrpgSp2NFR3kekeucsX3K8xazUj1is8LqqCc2gmUL8a3IrB5T+isNDnejo2t5JHSTk8BMyqulqa6y/LxFHqtvBFfjVdQDq1eOqgA1bKKgHlnRMyPvU47jF7KhdX2lQU2LzDahlLLv6VG/o6+eM7jWPTXbbZYoShOe0jyiia3zFV22teqc9xfc0uGTjNZRi2UqcBrmYgn9Bw+zHevkKeWC7I2968nu6TDne5xnPZmuEoBvo4jUHRwgsF7o1G6lqXlChdEszsSd70AAkdVVt9ZWWVroAegCXwEREBERAREQEREBERAREoYFYiICIiAiIgIiICIiAiIgIiICIiAiIgUErEQEoRKxAREQEREBERAREQEREBERAREQEREBERAShlYgIiICIiAiIgf/9k="/>
          <p:cNvSpPr>
            <a:spLocks noChangeAspect="1" noChangeArrowheads="1"/>
          </p:cNvSpPr>
          <p:nvPr/>
        </p:nvSpPr>
        <p:spPr bwMode="auto">
          <a:xfrm>
            <a:off x="0" y="-954088"/>
            <a:ext cx="305752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hASEBAPExISEg8QEBIUEBAQFxcUFRARFxAVFBYUEhQYGyYfFxkjGhQVHy8gJScpLCwsFR8xNTAqNSY3LCkBCQoKDgwOGg8PGi0kHCQqLCwpLDUsLSkpLCksLCw0LCwsLCk1LCksLCkpKiksLCkpLCksKSwsLCwsKSwpLCksLP/AABEIAJ0BQQMBIgACEQEDEQH/xAAcAAEAAQUBAQAAAAAAAAAAAAAABAECAwUHCAb/xABNEAACAgIAAwIHDAUJBwQDAAABAgADBBEFEiETMQYUIkFRYdEHMjNSU1RxcoGRkpMjQmKhshUWRHOxs9LT4QgXgqLBwsM1Y6PwJDRD/8QAGgEBAAIDAQAAAAAAAAAAAAAAAAMEAQIFBv/EADIRAQABAgMECAUEAwAAAAAAAAABAgMEBRExQZHRBhITITJScaEVQlFhwRYzgfByscL/2gAMAwEAAhEDEQA/AO4xEQEREBERAREQETVcQ8JMenJxsSxiL8vn7FQCQeQbPMe5d9w33npLs3wjxau2DW1mzHqNttKuhtWsDfMa97A15zA2cTR8X8MsPGKrZavaMQOyQq1i7rewFkB2qkIfKPTuk6rjeOz11C2vtrKxYlJdRaayN8wr3zEevUCdERATBnJYa3FbKlpUit2XnVH10LJscwB82xM8QObVeEfFK6r7bLce7suJ1YS1pT2RcnKpRm5zYwXa2MANdDo7OtSZk+6hyKi+KO+Rz5a3U1s9nL4tcKnFTJUS7MSOXaoPSy9N/Uv4N4xVk7PyXylymHM/XIV1cWe++MinXd07pFv8CcJ++o77W6wlbLUJa5g1wYq4LI5AJQ+SdDpA0/hz4T30NgrTZ2S5PbF2ONZlOAlaMoFKEMO/r6PPNFd7pOdVVZ2uLcbxwpchRTQWWi4vkqLMkFga6ytVbcp6jyh5p0i3hdTWU3Mu7KA4qbZHIHUK2gDo7AHeJhy+AY9rXs9fM2TjjHuO2HPQOfSdD0+FfqNHyu+B8x4WeEWbUuJ4vyjtaWsvsWhspkIVOXePW4cVEs27AG5dKNdesvhvhnZc9KVULeOxxLMu6q3lSoZAblalXUG1RyMx3ykDXQnpNlxrwOwstakvpDikaqIZ0ZBoAgOjBtEAbG9HQh/A3BL0v2Cg461rUELogWpuaoPWrBbAjbK8wOidjUD5W/3TnsFq1UitlbFam0k2V3U2cRTFc75FG/K70Z16++OpuvBrw7GZfZUuPYtQFpqvIflbs7ezIcmsKpb3yhWfYB3ykakij3P+HJvlo1sINdpcQFS9chFUF9Kq2IGCjQHXpokGfw/waxqLXurTlewtvy3Krzvzv2dbMVr5m8o8oGz1MDaREQEREBEsa4AgEgEnQ2QNn0D0ygyFJ1zDeyNbG9gbI16dEQMkShbUsrvVvesrDzlSD5t+b1EH7YGSJSVgIiICIiAiIgIiICIiAiIgIiICUlYgfB+EvgHl5OTkZa5QqsXxfxKsAFP0DdqpvJQsu7Wf3h7td/dMeb4C5bpn0gYXJlDPeu9w5yEsykX9HzBdIikaLAksqqOUanQJSY+w5vx73Ocu7tq0bF7OzLfJFthcWhnwjjmrohHKDog77tDQ112/B/BLJoyA2sSylrKbXssV2vqevAXFKUdNAeRsOSCA7DlO9z6aritTX2YwJ7Wuuuxhr9WxnC6Pn+DO/RtfTJkyEREBERAREQEREBERAREQEREBERA5r7oWJxC/MWzGxjYvDakuqdmavnyTcthFK8pFx7Ons+XY+HPnmo4pw3iDZFmRjUXI7ZvELVZket+ys4biD9GxXyLW5XRS3QOPVqdg1IfEuJVUIHs6KbK6x035Vli1r9m22fQAT5oHPcy/PfPU1rnLjFhX2bpkMj4r8OYh7C3kK3akKQQbA2+ZgNCQfBXhGcKsShlzMeo3au7MWUMK14HQF5mABA7ZSu/jAjvnXAB6I1A5Zw63jD3cPNr5Nf8A+PgHXY3MHfyvGhkcpWtGOtHtRsAgp13OprHKJWAiIgIiICIiAiIgULTW28cUsyVJZeyEh+yChEYd6tY7KnMPOoJI84Ez8TxGsTs1blDMOcjYbs9+WqkdQSNjfeN7HWSKcdUVUVQqqAFVRpVA7gAOgHqgQBlZZ7sdAP27tH/lrI/fLvGMv5Cn88/5M2MQNacrLHfj1kfsXbP3NWB++V8eyPmx/NSbGIGu8eyPmx/NSUObk/Nj+ak2UQNaMnL+b1gftXdft1UR++Wu+a3QJRV+2Xe3X0VhE39rD7ZtIgaf+QOUAo5W9WZzewDNYzcvP2qjQZTyKOUa0EXl5eUaypdmjoaqG/aW1lB9fKajy/Rs/TNnEDWnKy/Pj1kfsXbP3NWB++PHsj5sfzUmyiBrvHsj5sfzUjx7I+bH81JsYga0ZOX3jHrA9DX6P2gVEfvlfGMv5Cn88/5M2MQNY2XlDqcdT/V3An/nRR+/7pmweJByVZLa7FGytq62PSrqSjfYxI8+tybMd1IZWXqOYEbUlWAI15LDqD64GDO4nXVoMSXffJWil3fXfyooJIHTZ7hvqRI4z8hve4xH9dYifuTn/wDvolnAODNTXu6zt8lvhchgAzgE8i9O5QPMOm9nvJm1Aga/xjL+Qp/PP+THjGX8hT+ef8mbGIGtGbk/Nv8A5U19nSV8eyPmx/NSbGIGu8eyPmx/NSU8byj3Y6j69wA+zlRpsogaxsjM81FO/XewH2/oZjXhD2Nz5BR9BgtKj9EvMpRi3N1sYqxXZ0NMQFGyTt4gamvHyqgEQ13VDootZq7EXzA2BWFmu7ZAPTqSepyeMZfyFX55/wAmbKIGtGbk+fG6+q1NfZ0H9kr49kfNj+ak2MQNd49kfNj+akocvKPdjqPTz3Afdyo02UQNd4xl/IU/nn/JlDkZfyFX2Xn/ACZsogao8YZOttF1aeexeW1FGt7PZkuB6+XQ9Ous2NF6uoZWDKwBVlOwwPcQR0Il/KJBw+HdlbYy6WqwcxrHQC7mPM6jzcw1v1rvvJJCfERAh8T4zj4yh77qqUZuUNa6oC2t6BY9+gT9klqwI2DsEbBHnE+W8NeA5F7491Aqd6q8upqr2KKVyKRXz8wVuqlR011DNN5wTh5oxsfHLc5ooqqL/HKVqnN9ut/bAnSO/EahYtJsQXOGKVlhzsq65iF7yBsbPrkiaDP4EzcRw8xVQLTTlV3N3O3aCnsx3eUByP3npv1wN/KEwIYQIOHx3Fttsoqvqsuq+FqR1Z6+ujzKDsden0yfPjfBrgWSma999NNdaJdXirjuOSil7lsYdkEBaxyoZnLd40ANz7KBjvyERWd2VERSzMxAVVA2SxPQADzzBwzi1GRX2tFtd1eyOepg67HeNjz+qY+N4r2Y91aLSzvWwRclS9LNroLUHUrvvmp8CeCX46ZJu0DkZTXBO0N7IDVWhD3lFLklCR06LyjrqB9LMOXmV1I1tjqlaKWd3OlVQNksT3CZp834eeD1ubi9hXYidWZktQul+q2CI+nUqA5R99RtBsEdCH0NNyuqupDIyhlYdQykbBB84Il813g9hWU4uPTaVNtVFSOUBCllQKdbJ9H2/umxga/P4/i0PXVbfVVZb8GljBWfygvkg9/UgfbNhPjfCjwcyrsuu/HPZtyUp4wMi6tqlTJNrhsdRyXqykjTHvPXzGfYr3QKkyDg8dxb3srpvqtspOrUrdWas7I8oA7HUEfSJNafD+AHghlYVhW1waa8cUp+kNpscWs3agMo7BSpANYJBOyeo2Q+5ll96orOxCoilmZugVQNkk+YAS+Ubuga/hPhDiZXP4vfVf2fLz9kwfk5t8vNru3o/dNjNL4L8Ksqqd7+U5V99tt7KSw2zkVoCf1UrFaD6s3UCNxDidNCG26xKqxrb2MFUEnQGz5yZfh5tdqLbU62VuNo9ZDKw9IYdDNF4ccEtysetKuXtK8mi4bc1MRW/MRXcATW/obR848+5n8C+DWYuFVj2lTaptZypLdXuezq5ALt5ei2hzEE66wN5IPEOOY1BrW6+qprW5axa6oXbp0XZ694+8SdPh/D7wRystlNDKnaYt2Lc7PykVWvWx2hrcOvk70pRt6HNo9A+4lltqqCzEKo6ksdAD1k90rWugB1OgBs95+mYc/EW2t62VXVlIKuAynp02D0PXUCLb4SYaigtk0qMkA45Z1Hbg60a9nygeZe74w9M2U5nleAGY1GPQvYknhOPgZDM7DsDXatjXVaU9p+sNeT1VDudLEDBm8QqpQ2W2JXWvvnsYKo+kmE4hUbDSLENyqHasMC6oToMV7wCQRuanw24E2Xg30IqG1gDUbOgRww8oNo8p1vqPTKY3AmTiduYqotVuHXUxXozXLfY5ZgB18llG9+bUDfkzXXeEWIiWWNkUrXS4rtcuoWuwhSEY70G0y9O/rNgZ8Pl+DGVUmb4rTi9pbxBMjF7TQXHQYtVTWovKQLQUfXTXl7O+6B9pi5SWotlbq9bgFHQhlZT3FWHQiZZqPBThni+JTRychQNtS/anmLszM1gVQxYsWOlA8rQHSbeBAv4/ioLma+lVx+XtyzqBSWAKiw78knY0D37kjCzqrkW2p0sqcbSyshlYekMOhnyV/gtej8Rsqrxz4zdiWUo+1G661FjBlX9FbsMVs02m02ptvArg1uLiLRaQXFlz9GLlRZe9gVrCAbHAfq+hs7MDbZ3EKqUNltiVVggF7GCjZOgNn0kgSlnEqVtSg2ILrAxrqJHO6r74qveQN9ZqvDfgLZeHZQiobS1bVGzoEZbVYkNolTyhhsenU1F3gjlHjFXERdU9Q7UMrIwsqqNCotSN2mmUtzvvlGi7b5umg+03KzF1iBF4lksvY6Oue9Fb6p3v8Ask3mnyXuoZVlXD2trdksS+gq696k2gHX2Ezkf8+OJfPL/wAQ9kxM6Ojg8tu4umaqJjSJ07/7L0TuQzkt4yte/INDMR+0LFXv+gmcC/nxxL55f+IeyYv56cR5w3jd/NyEb5h3cwOu71CRzdiF34DifNTxnk9Hbjc87fz54l88v/EPZH8+OJfPL/xD2SGcVRH1b/p3E+anjPJ3zByGZ8gE9K7wq93RfF6n16+rt98m80850eGXEAXIy7wWfbEMPKPIq7PT0AD7JJXwz4j88v8AxD2TWrGUR9SOj2JmNetTxnk9BM3SReE5LPj0WMds9NbMe7bNWCen0mcMXwv4h88yPxf6Rg+FOcK6wMu8AIoADdAOUaA6TScfbiNe9j9P4nXTWnjPJ37mkLi2SyIrKdE3Y6+Y+S+TWjf8rGcZTwozvneR+P8A0jI8IcxlAbKvI56joue8XIQfpB0fsmsZla100n25tasgxNMazNPGeTuQeV5pxqrj+Yf6VkfjMlV8Yyj/AEnI/MMhnN7Ebp4RzaVZJiKds08Z5OnXZBF9Ne/Jeu5mHTqVNWv4jJvNOS/yjkG2onIvJ5LevaNsfBzZV5d5/pGR+a3tmled4ejSZirhHNBOV3o3x7ukc0hYmSzXZCk9K3rC93caVY79PUmfHJZb8vkfmv7Zjxw/aX/psgeVX17V+v6Je/rIo6QYWdZ0q7vtH1iPr90FeCuU7Zh0Lmgmc/e20f8A98j81/bMBy79/wD7GR+a3tiOkGFndVwjmp1x1Nr7rhGSz0o7EFjzbPQdzsPN6hJvNOS4HEMgVJrIvHvugsb47StnF8of0nI/MMm+M4fXTSrhHNQuY63b2xLpfGclkotsU6dKyVPfoj1GTuacX4jxnKNbg5N5BU7Bc6IlX8IMz51kfjk9OZ2atkT7c1Wc3sRun25uz80h5uSy2Y6g9LLHVuneBRY/2dVE4+3hHm/O8j8ciZPhJm89R8avJDsRt+49k4/sJl23epubE1GY2q9kT7O780c04W3hRnfO8j8f+kxt4VZ/zvI/H/pL9vC13NixTiaKtmrtdOSxyba9+QtNDAftPZkBuv0Vr93rk7c89/zqzxY7DLv5jXWCebqQGtIHd5tn75bZ4acRH9MyPxD2S3GV3p79Y9+Sfrw9CkyJwzJZ0YsdkXXqPN5KXui/uAnnyzw54mP6bkfiHskKvw74moIGbeBzudAjvLkk93nJJ+2Z+E3tdNY92O0h6b5pF4tkMmPe6nTJTYynv0wQkdPP1E81P7ovFh/Tsj71/wAMiZHuj8WZWQ5t5VlIYEr1BGiPezM5Rfjv1j3Z7SHqik+SPWJfueVP953F/n1/3r/hlf8Aedxf59f96/4ZicpvxvhjtIeneI5LKaNdOe9Ub1qVYkfuEm7nlKz3SOLNy7zbjysGXqvRtEb976zMn+83i/z6/wC9f8MjnLbv1j3O0h6p5pCGQ3jIr35BoL6/a7QDe/onmT/eZxf59f8Aev8AhnSvcQ8I8vLyMw5N73GumkIbNeSGsfetAd/KPukN3CV2qetOjMVxPc6/ERKjd8X7rn/pdn9dj/36zhk7n7rn/pdn9dj/AN+s4ZNKnsMg/Yq/y/EEt/W/4T/bLpb+t/wn+2VK3oZ2R6roiJSrWoKvP9b/ALRJKSNV5/rf9oklJBca0eH+Z/2zpL8L4Ov6i/wiWJL8L4Ov6i/wiV6vD/fu1nxfxKZXL7O4fXr/AL1JZXL7O4fXr/vUlenxQju+CU+nzSdTINPmk6mULirdZV+Fq+pb/wCObaqalfhavqW/+ObaqVsR4afT8y5le2fVNr7pbR8JkfWr/uVl1fdLaPhMj61f9yspU+Gv0/6pcy+WyI3fJdsiN3xQ8/impwfgk/4v42ltsuwfgk/4v42lts6M+OfWXl8W13EPeP8AVMts88u4h7x/qmW2eedKzsj1n8OJO71n8MLSHke+q+s3920mNIeR76r6zf3bT0eE3OhY2qtMTzK0xPPV4R1rKI3v2+on8VkwXTO3v2+on8VkwXTu2/C6KHbIHmP1m/iMn2yB5j9Zv4jN42wwjWyHbJlsh2ySrwyQsMqJQyomKmA/9ZUSh/6yolOdskrp1/8A2d/h8/8AqaP47ZyCdf8A9nf4fP8A6mj+O2c3HftS2t+J3CIicBZfGe6yCeGWDRJN2P0A2T+mXuAnEfE7Pk7PwN7J6Q4uhPYaBOsmsnQJ0OuyfVJ/LMTGrq4LM68JRNFNMTrOrzB4nZ8m/wCBvZLPFLOYDkffKenI3dsde6eo9TXtWfG1Ojy+LuObrrfaodb9OpFNmJ3r09ILnkh5v8Ts+Tf8DeyPE7Pk3/A3snqDUpyyGcJE70kdI7vkjjLy/ViWeV5D9G+K3xV9UkJjWfEf8DeyeieHIRZlbBHNkAqTvqPFqBsekbBH2GT+WR1YKJ3kdI7sRp1I4y82rQ/xH/C3sl2FW3Zp5Le8X9VvQPVPR7CQ+CIRjY4OwRRUCD0IIrXYI9M0nL6ZjTWWP1Fc116kcZcHRT8Vvwt7JdZ3DoR5dfeD8qnqnoPlkDjVZNagAk+MYp0NnoMuok9PMACfoBmkZZRE66y1q6QXKo06kcXGam15j9x9kmVXAen7jO0KvrleWQ1ZNbn5pR1Z7cq+SOLjQyU7Wrr+pb6f/bmzqza/jCdDyEPjNB0dCu8E9dAk062fsP3SfyyOvIrdcRE1T7K05rXPyw5zVn1fHWW0cQq7S/8ASL1avXX/ANpfZOkcsgYKEX5RIIDPXyk702qEB16eokUdHbUax1574+31ifwr146qvc+Hsz6vjrIr5le/fD986lqDEdHbUfPPso3J7Ta4zg5KdkvlfG9Px2lLLlPn/cfZOscCrIx0BBB8vYOwfhG80ncsn+CW9ZnrT7OddwFNze4VnuOR+/uPmPslth9R+4+ydn4+hONcoBLGtgANkk+gCbHUnpyuinTSqVOcmt+aXAm+hvwt7JEyFPNX0b3zfqn5NvVPRGpA4gh7XFIBIW1yxG9AeL2gE+jqQPtnQtWIt7JT0ZZTR80uDsp+K34W9kxMjfFb8Leyei9Sup0rWKm3shaowsU73mk1Nzt5L+8Tpyt8az1TFbjv8R/wN7J6LoQ+N3to8px8cA9dEi3JJAPnI5l+8embDUuRm1cd3VhP2cPLVmJZ8nZ+BvZIIwrdH9HZ75v1G+MfVPWRkLg6EVvsEfp8gjex0ORYQfoIIP2zb4vXrr1YOzh5Ss4dd8lb+W/skW3hd/U9jbod57N+n7p7F1IXG6ycbIABLGi0ADZJJrYAADvM2nOLkxp1YOzeRjwjI+Ru/Lf2R/JOR8jd+W/snsOn3o7+6X6mJzi5Pywx2cPHDcKv6fobup+Tfv8Aulf5Kv8Akbvy39k9b8VQk4+gTrIQnWzocr9T6B1En6kU5nX5YZ7OHjr+S7/kbvy39k61/s+4zpfnc6Om6aNc6ld+XZ3bHXvna9TXhD42G0eUY7DfXW+1B1v06le9jKrtPVmCmiInVsYiJSSGoiICIiAiIgU1KxEBERAREQEREChErEQEREBERAREQGoiICIiAiIgU1KxEBERAREQEREBERAREQEREBERAREQEREBERAREQEREBEoZWAiIgJjvuVFZ2OlRSzHv0ANk6HqEySLxPHayi6tdcz1WKu+g2yEDZ+2YkROH+FGJeahVaH7bHORXoMA1AcIX2QANMwBB0R6OknjLrIBDrpgSp2NFR3kekeucsX3K8xazUj1is8LqqCc2gmUL8a3IrB5T+isNDnejo2t5JHSTk8BMyqulqa6y/LxFHqtvBFfjVdQDq1eOqgA1bKKgHlnRMyPvU47jF7KhdX2lQU2LzDahlLLv6VG/o6+eM7jWPTXbbZYoShOe0jyiia3zFV22teqc9xfc0uGTjNZRi2UqcBrmYgn9Bw+zHevkKeWC7I2968nu6TDne5xnPZmuEoBvo4jUHRwgsF7o1G6lqXlChdEszsSd70AAkdVVt9ZWWVroAegCXwEREBERAREQEREBERAREoYFYiICIiAiIgIiICIiAiIgIiICIiAiIgUErEQEoRKxAREQEREBERAREQEREBERAREQEREBERAShlYgIiICIiAiIgf/9k="/>
          <p:cNvSpPr>
            <a:spLocks noChangeAspect="1" noChangeArrowheads="1"/>
          </p:cNvSpPr>
          <p:nvPr/>
        </p:nvSpPr>
        <p:spPr bwMode="auto">
          <a:xfrm>
            <a:off x="0" y="-954088"/>
            <a:ext cx="305752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data:image/jpeg;base64,/9j/4AAQSkZJRgABAQAAAQABAAD/2wCEAAkGBhASEBAPExISEg8QEBIUEBAQFxcUFRARFxAVFBYUEhQYGyYfFxkjGhQVHy8gJScpLCwsFR8xNTAqNSY3LCkBCQoKDgwOGg8PGi0kHCQqLCwpLDUsLSkpLCksLCw0LCwsLCk1LCksLCkpKiksLCkpLCksKSwsLCwsKSwpLCksLP/AABEIAJ0BQQMBIgACEQEDEQH/xAAcAAEAAQUBAQAAAAAAAAAAAAAABAECAwUHCAb/xABNEAACAgIAAwIHDAUJBwQDAAABAgADBBEFEiETMQYUIkFRYdEHMjNSU1RxcoGRkpMjQmKhshUWRHOxs9LT4QgXgqLBwsM1Y6PwJDRD/8QAGgEBAAIDAQAAAAAAAAAAAAAAAAMEAQIFBv/EADIRAQABAgMECAUEAwAAAAAAAAABAgMEBRExQZHRBhITITJScaEVQlFhwRYzgfByscL/2gAMAwEAAhEDEQA/AO4xEQEREBERAREQETVcQ8JMenJxsSxiL8vn7FQCQeQbPMe5d9w33npLs3wjxau2DW1mzHqNttKuhtWsDfMa97A15zA2cTR8X8MsPGKrZavaMQOyQq1i7rewFkB2qkIfKPTuk6rjeOz11C2vtrKxYlJdRaayN8wr3zEevUCdERATBnJYa3FbKlpUit2XnVH10LJscwB82xM8QObVeEfFK6r7bLce7suJ1YS1pT2RcnKpRm5zYwXa2MANdDo7OtSZk+6hyKi+KO+Rz5a3U1s9nL4tcKnFTJUS7MSOXaoPSy9N/Uv4N4xVk7PyXylymHM/XIV1cWe++MinXd07pFv8CcJ++o77W6wlbLUJa5g1wYq4LI5AJQ+SdDpA0/hz4T30NgrTZ2S5PbF2ONZlOAlaMoFKEMO/r6PPNFd7pOdVVZ2uLcbxwpchRTQWWi4vkqLMkFga6ytVbcp6jyh5p0i3hdTWU3Mu7KA4qbZHIHUK2gDo7AHeJhy+AY9rXs9fM2TjjHuO2HPQOfSdD0+FfqNHyu+B8x4WeEWbUuJ4vyjtaWsvsWhspkIVOXePW4cVEs27AG5dKNdesvhvhnZc9KVULeOxxLMu6q3lSoZAblalXUG1RyMx3ykDXQnpNlxrwOwstakvpDikaqIZ0ZBoAgOjBtEAbG9HQh/A3BL0v2Cg461rUELogWpuaoPWrBbAjbK8wOidjUD5W/3TnsFq1UitlbFam0k2V3U2cRTFc75FG/K70Z16++OpuvBrw7GZfZUuPYtQFpqvIflbs7ezIcmsKpb3yhWfYB3ykakij3P+HJvlo1sINdpcQFS9chFUF9Kq2IGCjQHXpokGfw/waxqLXurTlewtvy3Krzvzv2dbMVr5m8o8oGz1MDaREQEREBEsa4AgEgEnQ2QNn0D0ygyFJ1zDeyNbG9gbI16dEQMkShbUsrvVvesrDzlSD5t+b1EH7YGSJSVgIiICIiAiIgIiICIiAiIgIiICUlYgfB+EvgHl5OTkZa5QqsXxfxKsAFP0DdqpvJQsu7Wf3h7td/dMeb4C5bpn0gYXJlDPeu9w5yEsykX9HzBdIikaLAksqqOUanQJSY+w5vx73Ocu7tq0bF7OzLfJFthcWhnwjjmrohHKDog77tDQ112/B/BLJoyA2sSylrKbXssV2vqevAXFKUdNAeRsOSCA7DlO9z6aritTX2YwJ7Wuuuxhr9WxnC6Pn+DO/RtfTJkyEREBERAREQEREBERAREQEREBERA5r7oWJxC/MWzGxjYvDakuqdmavnyTcthFK8pFx7Ons+XY+HPnmo4pw3iDZFmRjUXI7ZvELVZket+ys4biD9GxXyLW5XRS3QOPVqdg1IfEuJVUIHs6KbK6x035Vli1r9m22fQAT5oHPcy/PfPU1rnLjFhX2bpkMj4r8OYh7C3kK3akKQQbA2+ZgNCQfBXhGcKsShlzMeo3au7MWUMK14HQF5mABA7ZSu/jAjvnXAB6I1A5Zw63jD3cPNr5Nf8A+PgHXY3MHfyvGhkcpWtGOtHtRsAgp13OprHKJWAiIgIiICIiAiIgULTW28cUsyVJZeyEh+yChEYd6tY7KnMPOoJI84Ez8TxGsTs1blDMOcjYbs9+WqkdQSNjfeN7HWSKcdUVUVQqqAFVRpVA7gAOgHqgQBlZZ7sdAP27tH/lrI/fLvGMv5Cn88/5M2MQNacrLHfj1kfsXbP3NWB++V8eyPmx/NSbGIGu8eyPmx/NSUObk/Nj+ak2UQNaMnL+b1gftXdft1UR++Wu+a3QJRV+2Xe3X0VhE39rD7ZtIgaf+QOUAo5W9WZzewDNYzcvP2qjQZTyKOUa0EXl5eUaypdmjoaqG/aW1lB9fKajy/Rs/TNnEDWnKy/Pj1kfsXbP3NWB++PHsj5sfzUmyiBrvHsj5sfzUjx7I+bH81JsYga0ZOX3jHrA9DX6P2gVEfvlfGMv5Cn88/5M2MQNY2XlDqcdT/V3An/nRR+/7pmweJByVZLa7FGytq62PSrqSjfYxI8+tybMd1IZWXqOYEbUlWAI15LDqD64GDO4nXVoMSXffJWil3fXfyooJIHTZ7hvqRI4z8hve4xH9dYifuTn/wDvolnAODNTXu6zt8lvhchgAzgE8i9O5QPMOm9nvJm1Aga/xjL+Qp/PP+THjGX8hT+ef8mbGIGtGbk/Nv8A5U19nSV8eyPmx/NSbGIGu8eyPmx/NSU8byj3Y6j69wA+zlRpsogaxsjM81FO/XewH2/oZjXhD2Nz5BR9BgtKj9EvMpRi3N1sYqxXZ0NMQFGyTt4gamvHyqgEQ13VDootZq7EXzA2BWFmu7ZAPTqSepyeMZfyFX55/wAmbKIGtGbk+fG6+q1NfZ0H9kr49kfNj+ak2MQNd49kfNj+akocvKPdjqPTz3Afdyo02UQNd4xl/IU/nn/JlDkZfyFX2Xn/ACZsogao8YZOttF1aeexeW1FGt7PZkuB6+XQ9Ous2NF6uoZWDKwBVlOwwPcQR0Il/KJBw+HdlbYy6WqwcxrHQC7mPM6jzcw1v1rvvJJCfERAh8T4zj4yh77qqUZuUNa6oC2t6BY9+gT9klqwI2DsEbBHnE+W8NeA5F7491Aqd6q8upqr2KKVyKRXz8wVuqlR011DNN5wTh5oxsfHLc5ooqqL/HKVqnN9ut/bAnSO/EahYtJsQXOGKVlhzsq65iF7yBsbPrkiaDP4EzcRw8xVQLTTlV3N3O3aCnsx3eUByP3npv1wN/KEwIYQIOHx3Fttsoqvqsuq+FqR1Z6+ujzKDsden0yfPjfBrgWSma999NNdaJdXirjuOSil7lsYdkEBaxyoZnLd40ANz7KBjvyERWd2VERSzMxAVVA2SxPQADzzBwzi1GRX2tFtd1eyOepg67HeNjz+qY+N4r2Y91aLSzvWwRclS9LNroLUHUrvvmp8CeCX46ZJu0DkZTXBO0N7IDVWhD3lFLklCR06LyjrqB9LMOXmV1I1tjqlaKWd3OlVQNksT3CZp834eeD1ubi9hXYidWZktQul+q2CI+nUqA5R99RtBsEdCH0NNyuqupDIyhlYdQykbBB84Il813g9hWU4uPTaVNtVFSOUBCllQKdbJ9H2/umxga/P4/i0PXVbfVVZb8GljBWfygvkg9/UgfbNhPjfCjwcyrsuu/HPZtyUp4wMi6tqlTJNrhsdRyXqykjTHvPXzGfYr3QKkyDg8dxb3srpvqtspOrUrdWas7I8oA7HUEfSJNafD+AHghlYVhW1waa8cUp+kNpscWs3agMo7BSpANYJBOyeo2Q+5ll96orOxCoilmZugVQNkk+YAS+Ubuga/hPhDiZXP4vfVf2fLz9kwfk5t8vNru3o/dNjNL4L8Ksqqd7+U5V99tt7KSw2zkVoCf1UrFaD6s3UCNxDidNCG26xKqxrb2MFUEnQGz5yZfh5tdqLbU62VuNo9ZDKw9IYdDNF4ccEtysetKuXtK8mi4bc1MRW/MRXcATW/obR848+5n8C+DWYuFVj2lTaptZypLdXuezq5ALt5ei2hzEE66wN5IPEOOY1BrW6+qprW5axa6oXbp0XZ694+8SdPh/D7wRystlNDKnaYt2Lc7PykVWvWx2hrcOvk70pRt6HNo9A+4lltqqCzEKo6ksdAD1k90rWugB1OgBs95+mYc/EW2t62VXVlIKuAynp02D0PXUCLb4SYaigtk0qMkA45Z1Hbg60a9nygeZe74w9M2U5nleAGY1GPQvYknhOPgZDM7DsDXatjXVaU9p+sNeT1VDudLEDBm8QqpQ2W2JXWvvnsYKo+kmE4hUbDSLENyqHasMC6oToMV7wCQRuanw24E2Xg30IqG1gDUbOgRww8oNo8p1vqPTKY3AmTiduYqotVuHXUxXozXLfY5ZgB18llG9+bUDfkzXXeEWIiWWNkUrXS4rtcuoWuwhSEY70G0y9O/rNgZ8Pl+DGVUmb4rTi9pbxBMjF7TQXHQYtVTWovKQLQUfXTXl7O+6B9pi5SWotlbq9bgFHQhlZT3FWHQiZZqPBThni+JTRychQNtS/anmLszM1gVQxYsWOlA8rQHSbeBAv4/ioLma+lVx+XtyzqBSWAKiw78knY0D37kjCzqrkW2p0sqcbSyshlYekMOhnyV/gtej8Rsqrxz4zdiWUo+1G661FjBlX9FbsMVs02m02ptvArg1uLiLRaQXFlz9GLlRZe9gVrCAbHAfq+hs7MDbZ3EKqUNltiVVggF7GCjZOgNn0kgSlnEqVtSg2ILrAxrqJHO6r74qveQN9ZqvDfgLZeHZQiobS1bVGzoEZbVYkNolTyhhsenU1F3gjlHjFXERdU9Q7UMrIwsqqNCotSN2mmUtzvvlGi7b5umg+03KzF1iBF4lksvY6Oue9Fb6p3v8Ask3mnyXuoZVlXD2trdksS+gq696k2gHX2Ezkf8+OJfPL/wAQ9kxM6Ojg8tu4umaqJjSJ07/7L0TuQzkt4yte/INDMR+0LFXv+gmcC/nxxL55f+IeyYv56cR5w3jd/NyEb5h3cwOu71CRzdiF34DifNTxnk9Hbjc87fz54l88v/EPZH8+OJfPL/xD2SGcVRH1b/p3E+anjPJ3zByGZ8gE9K7wq93RfF6n16+rt98m80850eGXEAXIy7wWfbEMPKPIq7PT0AD7JJXwz4j88v8AxD2TWrGUR9SOj2JmNetTxnk9BM3SReE5LPj0WMds9NbMe7bNWCen0mcMXwv4h88yPxf6Rg+FOcK6wMu8AIoADdAOUaA6TScfbiNe9j9P4nXTWnjPJ37mkLi2SyIrKdE3Y6+Y+S+TWjf8rGcZTwozvneR+P8A0jI8IcxlAbKvI56joue8XIQfpB0fsmsZla100n25tasgxNMazNPGeTuQeV5pxqrj+Yf6VkfjMlV8Yyj/AEnI/MMhnN7Ebp4RzaVZJiKds08Z5OnXZBF9Ne/Jeu5mHTqVNWv4jJvNOS/yjkG2onIvJ5LevaNsfBzZV5d5/pGR+a3tmled4ejSZirhHNBOV3o3x7ukc0hYmSzXZCk9K3rC93caVY79PUmfHJZb8vkfmv7Zjxw/aX/psgeVX17V+v6Je/rIo6QYWdZ0q7vtH1iPr90FeCuU7Zh0Lmgmc/e20f8A98j81/bMBy79/wD7GR+a3tiOkGFndVwjmp1x1Nr7rhGSz0o7EFjzbPQdzsPN6hJvNOS4HEMgVJrIvHvugsb47StnF8of0nI/MMm+M4fXTSrhHNQuY63b2xLpfGclkotsU6dKyVPfoj1GTuacX4jxnKNbg5N5BU7Bc6IlX8IMz51kfjk9OZ2atkT7c1Wc3sRun25uz80h5uSy2Y6g9LLHVuneBRY/2dVE4+3hHm/O8j8ciZPhJm89R8avJDsRt+49k4/sJl23epubE1GY2q9kT7O780c04W3hRnfO8j8f+kxt4VZ/zvI/H/pL9vC13NixTiaKtmrtdOSxyba9+QtNDAftPZkBuv0Vr93rk7c89/zqzxY7DLv5jXWCebqQGtIHd5tn75bZ4acRH9MyPxD2S3GV3p79Y9+Sfrw9CkyJwzJZ0YsdkXXqPN5KXui/uAnnyzw54mP6bkfiHskKvw74moIGbeBzudAjvLkk93nJJ+2Z+E3tdNY92O0h6b5pF4tkMmPe6nTJTYynv0wQkdPP1E81P7ovFh/Tsj71/wAMiZHuj8WZWQ5t5VlIYEr1BGiPezM5Rfjv1j3Z7SHqik+SPWJfueVP953F/n1/3r/hlf8Aedxf59f96/4ZicpvxvhjtIeneI5LKaNdOe9Ub1qVYkfuEm7nlKz3SOLNy7zbjysGXqvRtEb976zMn+83i/z6/wC9f8MjnLbv1j3O0h6p5pCGQ3jIr35BoL6/a7QDe/onmT/eZxf59f8Aev8AhnSvcQ8I8vLyMw5N73GumkIbNeSGsfetAd/KPukN3CV2qetOjMVxPc6/ERKjd8X7rn/pdn9dj/36zhk7n7rn/pdn9dj/AN+s4ZNKnsMg/Yq/y/EEt/W/4T/bLpb+t/wn+2VK3oZ2R6roiJSrWoKvP9b/ALRJKSNV5/rf9oklJBca0eH+Z/2zpL8L4Ov6i/wiWJL8L4Ov6i/wiV6vD/fu1nxfxKZXL7O4fXr/AL1JZXL7O4fXr/vUlenxQju+CU+nzSdTINPmk6mULirdZV+Fq+pb/wCObaqalfhavqW/+ObaqVsR4afT8y5le2fVNr7pbR8JkfWr/uVl1fdLaPhMj61f9yspU+Gv0/6pcy+WyI3fJdsiN3xQ8/impwfgk/4v42ltsuwfgk/4v42lts6M+OfWXl8W13EPeP8AVMts88u4h7x/qmW2eedKzsj1n8OJO71n8MLSHke+q+s3920mNIeR76r6zf3bT0eE3OhY2qtMTzK0xPPV4R1rKI3v2+on8VkwXTO3v2+on8VkwXTu2/C6KHbIHmP1m/iMn2yB5j9Zv4jN42wwjWyHbJlsh2ySrwyQsMqJQyomKmA/9ZUSh/6yolOdskrp1/8A2d/h8/8AqaP47ZyCdf8A9nf4fP8A6mj+O2c3HftS2t+J3CIicBZfGe6yCeGWDRJN2P0A2T+mXuAnEfE7Pk7PwN7J6Q4uhPYaBOsmsnQJ0OuyfVJ/LMTGrq4LM68JRNFNMTrOrzB4nZ8m/wCBvZLPFLOYDkffKenI3dsde6eo9TXtWfG1Ojy+LuObrrfaodb9OpFNmJ3r09ILnkh5v8Ts+Tf8DeyPE7Pk3/A3snqDUpyyGcJE70kdI7vkjjLy/ViWeV5D9G+K3xV9UkJjWfEf8DeyeieHIRZlbBHNkAqTvqPFqBsekbBH2GT+WR1YKJ3kdI7sRp1I4y82rQ/xH/C3sl2FW3Zp5Le8X9VvQPVPR7CQ+CIRjY4OwRRUCD0IIrXYI9M0nL6ZjTWWP1Fc116kcZcHRT8Vvwt7JdZ3DoR5dfeD8qnqnoPlkDjVZNagAk+MYp0NnoMuok9PMACfoBmkZZRE66y1q6QXKo06kcXGam15j9x9kmVXAen7jO0KvrleWQ1ZNbn5pR1Z7cq+SOLjQyU7Wrr+pb6f/bmzqza/jCdDyEPjNB0dCu8E9dAk062fsP3SfyyOvIrdcRE1T7K05rXPyw5zVn1fHWW0cQq7S/8ASL1avXX/ANpfZOkcsgYKEX5RIIDPXyk702qEB16eokUdHbUax1574+31ifwr146qvc+Hsz6vjrIr5le/fD986lqDEdHbUfPPso3J7Ta4zg5KdkvlfG9Px2lLLlPn/cfZOscCrIx0BBB8vYOwfhG80ncsn+CW9ZnrT7OddwFNze4VnuOR+/uPmPslth9R+4+ydn4+hONcoBLGtgANkk+gCbHUnpyuinTSqVOcmt+aXAm+hvwt7JEyFPNX0b3zfqn5NvVPRGpA4gh7XFIBIW1yxG9AeL2gE+jqQPtnQtWIt7JT0ZZTR80uDsp+K34W9kxMjfFb8Leyei9Sup0rWKm3shaowsU73mk1Nzt5L+8Tpyt8az1TFbjv8R/wN7J6LoQ+N3to8px8cA9dEi3JJAPnI5l+8embDUuRm1cd3VhP2cPLVmJZ8nZ+BvZIIwrdH9HZ75v1G+MfVPWRkLg6EVvsEfp8gjex0ORYQfoIIP2zb4vXrr1YOzh5Ss4dd8lb+W/skW3hd/U9jbod57N+n7p7F1IXG6ycbIABLGi0ADZJJrYAADvM2nOLkxp1YOzeRjwjI+Ru/Lf2R/JOR8jd+W/snsOn3o7+6X6mJzi5Pywx2cPHDcKv6fobup+Tfv8Aulf5Kv8Akbvy39k9b8VQk4+gTrIQnWzocr9T6B1En6kU5nX5YZ7OHjr+S7/kbvy39k61/s+4zpfnc6Om6aNc6ld+XZ3bHXvna9TXhD42G0eUY7DfXW+1B1v06le9jKrtPVmCmiInVsYiJSSGoiICIiAiIgU1KxEBERAREQEREChErEQEREBERAREQGoiICIiAiIgU1KxEBERAREQEREBERAREQEREBERAREQEREBERAREQEREBEoZWAiIgJjvuVFZ2OlRSzHv0ANk6HqEySLxPHayi6tdcz1WKu+g2yEDZ+2YkROH+FGJeahVaH7bHORXoMA1AcIX2QANMwBB0R6OknjLrIBDrpgSp2NFR3kekeucsX3K8xazUj1is8LqqCc2gmUL8a3IrB5T+isNDnejo2t5JHSTk8BMyqulqa6y/LxFHqtvBFfjVdQDq1eOqgA1bKKgHlnRMyPvU47jF7KhdX2lQU2LzDahlLLv6VG/o6+eM7jWPTXbbZYoShOe0jyiia3zFV22teqc9xfc0uGTjNZRi2UqcBrmYgn9Bw+zHevkKeWC7I2968nu6TDne5xnPZmuEoBvo4jUHRwgsF7o1G6lqXlChdEszsSd70AAkdVVt9ZWWVroAegCXwEREBERAREQEREBERAREoYFYiICIiAiIgIiICIiAiIgIiICIiAiIgUErEQEoRKxAREQEREBERAREQEREBERAREQEREBERAShlYgIiICIiAiIgf/9k="/>
          <p:cNvSpPr>
            <a:spLocks noChangeAspect="1" noChangeArrowheads="1"/>
          </p:cNvSpPr>
          <p:nvPr/>
        </p:nvSpPr>
        <p:spPr bwMode="auto">
          <a:xfrm>
            <a:off x="0" y="-954088"/>
            <a:ext cx="305752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AutoShape 10" descr="data:image/jpeg;base64,/9j/4AAQSkZJRgABAQAAAQABAAD/2wCEAAkGBhASEBAPExISEg8QEBIUEBAQFxcUFRARFxAVFBYUEhQYGyYfFxkjGhQVHy8gJScpLCwsFR8xNTAqNSY3LCkBCQoKDgwOGg8PGi0kHCQqLCwpLDUsLSkpLCksLCw0LCwsLCk1LCksLCkpKiksLCkpLCksKSwsLCwsKSwpLCksLP/AABEIAJ0BQQMBIgACEQEDEQH/xAAcAAEAAQUBAQAAAAAAAAAAAAAABAECAwUHCAb/xABNEAACAgIAAwIHDAUJBwQDAAABAgADBBEFEiETMQYUIkFRYdEHMjNSU1RxcoGRkpMjQmKhshUWRHOxs9LT4QgXgqLBwsM1Y6PwJDRD/8QAGgEBAAIDAQAAAAAAAAAAAAAAAAMEAQIFBv/EADIRAQABAgMECAUEAwAAAAAAAAABAgMEBRExQZHRBhITITJScaEVQlFhwRYzgfByscL/2gAMAwEAAhEDEQA/AO4xEQEREBERAREQETVcQ8JMenJxsSxiL8vn7FQCQeQbPMe5d9w33npLs3wjxau2DW1mzHqNttKuhtWsDfMa97A15zA2cTR8X8MsPGKrZavaMQOyQq1i7rewFkB2qkIfKPTuk6rjeOz11C2vtrKxYlJdRaayN8wr3zEevUCdERATBnJYa3FbKlpUit2XnVH10LJscwB82xM8QObVeEfFK6r7bLce7suJ1YS1pT2RcnKpRm5zYwXa2MANdDo7OtSZk+6hyKi+KO+Rz5a3U1s9nL4tcKnFTJUS7MSOXaoPSy9N/Uv4N4xVk7PyXylymHM/XIV1cWe++MinXd07pFv8CcJ++o77W6wlbLUJa5g1wYq4LI5AJQ+SdDpA0/hz4T30NgrTZ2S5PbF2ONZlOAlaMoFKEMO/r6PPNFd7pOdVVZ2uLcbxwpchRTQWWi4vkqLMkFga6ytVbcp6jyh5p0i3hdTWU3Mu7KA4qbZHIHUK2gDo7AHeJhy+AY9rXs9fM2TjjHuO2HPQOfSdD0+FfqNHyu+B8x4WeEWbUuJ4vyjtaWsvsWhspkIVOXePW4cVEs27AG5dKNdesvhvhnZc9KVULeOxxLMu6q3lSoZAblalXUG1RyMx3ykDXQnpNlxrwOwstakvpDikaqIZ0ZBoAgOjBtEAbG9HQh/A3BL0v2Cg461rUELogWpuaoPWrBbAjbK8wOidjUD5W/3TnsFq1UitlbFam0k2V3U2cRTFc75FG/K70Z16++OpuvBrw7GZfZUuPYtQFpqvIflbs7ezIcmsKpb3yhWfYB3ykakij3P+HJvlo1sINdpcQFS9chFUF9Kq2IGCjQHXpokGfw/waxqLXurTlewtvy3Krzvzv2dbMVr5m8o8oGz1MDaREQEREBEsa4AgEgEnQ2QNn0D0ygyFJ1zDeyNbG9gbI16dEQMkShbUsrvVvesrDzlSD5t+b1EH7YGSJSVgIiICIiAiIgIiICIiAiIgIiICUlYgfB+EvgHl5OTkZa5QqsXxfxKsAFP0DdqpvJQsu7Wf3h7td/dMeb4C5bpn0gYXJlDPeu9w5yEsykX9HzBdIikaLAksqqOUanQJSY+w5vx73Ocu7tq0bF7OzLfJFthcWhnwjjmrohHKDog77tDQ112/B/BLJoyA2sSylrKbXssV2vqevAXFKUdNAeRsOSCA7DlO9z6aritTX2YwJ7Wuuuxhr9WxnC6Pn+DO/RtfTJkyEREBERAREQEREBERAREQEREBERA5r7oWJxC/MWzGxjYvDakuqdmavnyTcthFK8pFx7Ons+XY+HPnmo4pw3iDZFmRjUXI7ZvELVZket+ys4biD9GxXyLW5XRS3QOPVqdg1IfEuJVUIHs6KbK6x035Vli1r9m22fQAT5oHPcy/PfPU1rnLjFhX2bpkMj4r8OYh7C3kK3akKQQbA2+ZgNCQfBXhGcKsShlzMeo3au7MWUMK14HQF5mABA7ZSu/jAjvnXAB6I1A5Zw63jD3cPNr5Nf8A+PgHXY3MHfyvGhkcpWtGOtHtRsAgp13OprHKJWAiIgIiICIiAiIgULTW28cUsyVJZeyEh+yChEYd6tY7KnMPOoJI84Ez8TxGsTs1blDMOcjYbs9+WqkdQSNjfeN7HWSKcdUVUVQqqAFVRpVA7gAOgHqgQBlZZ7sdAP27tH/lrI/fLvGMv5Cn88/5M2MQNacrLHfj1kfsXbP3NWB++V8eyPmx/NSbGIGu8eyPmx/NSUObk/Nj+ak2UQNaMnL+b1gftXdft1UR++Wu+a3QJRV+2Xe3X0VhE39rD7ZtIgaf+QOUAo5W9WZzewDNYzcvP2qjQZTyKOUa0EXl5eUaypdmjoaqG/aW1lB9fKajy/Rs/TNnEDWnKy/Pj1kfsXbP3NWB++PHsj5sfzUmyiBrvHsj5sfzUjx7I+bH81JsYga0ZOX3jHrA9DX6P2gVEfvlfGMv5Cn88/5M2MQNY2XlDqcdT/V3An/nRR+/7pmweJByVZLa7FGytq62PSrqSjfYxI8+tybMd1IZWXqOYEbUlWAI15LDqD64GDO4nXVoMSXffJWil3fXfyooJIHTZ7hvqRI4z8hve4xH9dYifuTn/wDvolnAODNTXu6zt8lvhchgAzgE8i9O5QPMOm9nvJm1Aga/xjL+Qp/PP+THjGX8hT+ef8mbGIGtGbk/Nv8A5U19nSV8eyPmx/NSbGIGu8eyPmx/NSU8byj3Y6j69wA+zlRpsogaxsjM81FO/XewH2/oZjXhD2Nz5BR9BgtKj9EvMpRi3N1sYqxXZ0NMQFGyTt4gamvHyqgEQ13VDootZq7EXzA2BWFmu7ZAPTqSepyeMZfyFX55/wAmbKIGtGbk+fG6+q1NfZ0H9kr49kfNj+ak2MQNd49kfNj+akocvKPdjqPTz3Afdyo02UQNd4xl/IU/nn/JlDkZfyFX2Xn/ACZsogao8YZOttF1aeexeW1FGt7PZkuB6+XQ9Ous2NF6uoZWDKwBVlOwwPcQR0Il/KJBw+HdlbYy6WqwcxrHQC7mPM6jzcw1v1rvvJJCfERAh8T4zj4yh77qqUZuUNa6oC2t6BY9+gT9klqwI2DsEbBHnE+W8NeA5F7491Aqd6q8upqr2KKVyKRXz8wVuqlR011DNN5wTh5oxsfHLc5ooqqL/HKVqnN9ut/bAnSO/EahYtJsQXOGKVlhzsq65iF7yBsbPrkiaDP4EzcRw8xVQLTTlV3N3O3aCnsx3eUByP3npv1wN/KEwIYQIOHx3Fttsoqvqsuq+FqR1Z6+ujzKDsden0yfPjfBrgWSma999NNdaJdXirjuOSil7lsYdkEBaxyoZnLd40ANz7KBjvyERWd2VERSzMxAVVA2SxPQADzzBwzi1GRX2tFtd1eyOepg67HeNjz+qY+N4r2Y91aLSzvWwRclS9LNroLUHUrvvmp8CeCX46ZJu0DkZTXBO0N7IDVWhD3lFLklCR06LyjrqB9LMOXmV1I1tjqlaKWd3OlVQNksT3CZp834eeD1ubi9hXYidWZktQul+q2CI+nUqA5R99RtBsEdCH0NNyuqupDIyhlYdQykbBB84Il813g9hWU4uPTaVNtVFSOUBCllQKdbJ9H2/umxga/P4/i0PXVbfVVZb8GljBWfygvkg9/UgfbNhPjfCjwcyrsuu/HPZtyUp4wMi6tqlTJNrhsdRyXqykjTHvPXzGfYr3QKkyDg8dxb3srpvqtspOrUrdWas7I8oA7HUEfSJNafD+AHghlYVhW1waa8cUp+kNpscWs3agMo7BSpANYJBOyeo2Q+5ll96orOxCoilmZugVQNkk+YAS+Ubuga/hPhDiZXP4vfVf2fLz9kwfk5t8vNru3o/dNjNL4L8Ksqqd7+U5V99tt7KSw2zkVoCf1UrFaD6s3UCNxDidNCG26xKqxrb2MFUEnQGz5yZfh5tdqLbU62VuNo9ZDKw9IYdDNF4ccEtysetKuXtK8mi4bc1MRW/MRXcATW/obR848+5n8C+DWYuFVj2lTaptZypLdXuezq5ALt5ei2hzEE66wN5IPEOOY1BrW6+qprW5axa6oXbp0XZ694+8SdPh/D7wRystlNDKnaYt2Lc7PykVWvWx2hrcOvk70pRt6HNo9A+4lltqqCzEKo6ksdAD1k90rWugB1OgBs95+mYc/EW2t62VXVlIKuAynp02D0PXUCLb4SYaigtk0qMkA45Z1Hbg60a9nygeZe74w9M2U5nleAGY1GPQvYknhOPgZDM7DsDXatjXVaU9p+sNeT1VDudLEDBm8QqpQ2W2JXWvvnsYKo+kmE4hUbDSLENyqHasMC6oToMV7wCQRuanw24E2Xg30IqG1gDUbOgRww8oNo8p1vqPTKY3AmTiduYqotVuHXUxXozXLfY5ZgB18llG9+bUDfkzXXeEWIiWWNkUrXS4rtcuoWuwhSEY70G0y9O/rNgZ8Pl+DGVUmb4rTi9pbxBMjF7TQXHQYtVTWovKQLQUfXTXl7O+6B9pi5SWotlbq9bgFHQhlZT3FWHQiZZqPBThni+JTRychQNtS/anmLszM1gVQxYsWOlA8rQHSbeBAv4/ioLma+lVx+XtyzqBSWAKiw78knY0D37kjCzqrkW2p0sqcbSyshlYekMOhnyV/gtej8Rsqrxz4zdiWUo+1G661FjBlX9FbsMVs02m02ptvArg1uLiLRaQXFlz9GLlRZe9gVrCAbHAfq+hs7MDbZ3EKqUNltiVVggF7GCjZOgNn0kgSlnEqVtSg2ILrAxrqJHO6r74qveQN9ZqvDfgLZeHZQiobS1bVGzoEZbVYkNolTyhhsenU1F3gjlHjFXERdU9Q7UMrIwsqqNCotSN2mmUtzvvlGi7b5umg+03KzF1iBF4lksvY6Oue9Fb6p3v8Ask3mnyXuoZVlXD2trdksS+gq696k2gHX2Ezkf8+OJfPL/wAQ9kxM6Ojg8tu4umaqJjSJ07/7L0TuQzkt4yte/INDMR+0LFXv+gmcC/nxxL55f+IeyYv56cR5w3jd/NyEb5h3cwOu71CRzdiF34DifNTxnk9Hbjc87fz54l88v/EPZH8+OJfPL/xD2SGcVRH1b/p3E+anjPJ3zByGZ8gE9K7wq93RfF6n16+rt98m80850eGXEAXIy7wWfbEMPKPIq7PT0AD7JJXwz4j88v8AxD2TWrGUR9SOj2JmNetTxnk9BM3SReE5LPj0WMds9NbMe7bNWCen0mcMXwv4h88yPxf6Rg+FOcK6wMu8AIoADdAOUaA6TScfbiNe9j9P4nXTWnjPJ37mkLi2SyIrKdE3Y6+Y+S+TWjf8rGcZTwozvneR+P8A0jI8IcxlAbKvI56joue8XIQfpB0fsmsZla100n25tasgxNMazNPGeTuQeV5pxqrj+Yf6VkfjMlV8Yyj/AEnI/MMhnN7Ebp4RzaVZJiKds08Z5OnXZBF9Ne/Jeu5mHTqVNWv4jJvNOS/yjkG2onIvJ5LevaNsfBzZV5d5/pGR+a3tmled4ejSZirhHNBOV3o3x7ukc0hYmSzXZCk9K3rC93caVY79PUmfHJZb8vkfmv7Zjxw/aX/psgeVX17V+v6Je/rIo6QYWdZ0q7vtH1iPr90FeCuU7Zh0Lmgmc/e20f8A98j81/bMBy79/wD7GR+a3tiOkGFndVwjmp1x1Nr7rhGSz0o7EFjzbPQdzsPN6hJvNOS4HEMgVJrIvHvugsb47StnF8of0nI/MMm+M4fXTSrhHNQuY63b2xLpfGclkotsU6dKyVPfoj1GTuacX4jxnKNbg5N5BU7Bc6IlX8IMz51kfjk9OZ2atkT7c1Wc3sRun25uz80h5uSy2Y6g9LLHVuneBRY/2dVE4+3hHm/O8j8ciZPhJm89R8avJDsRt+49k4/sJl23epubE1GY2q9kT7O780c04W3hRnfO8j8f+kxt4VZ/zvI/H/pL9vC13NixTiaKtmrtdOSxyba9+QtNDAftPZkBuv0Vr93rk7c89/zqzxY7DLv5jXWCebqQGtIHd5tn75bZ4acRH9MyPxD2S3GV3p79Y9+Sfrw9CkyJwzJZ0YsdkXXqPN5KXui/uAnnyzw54mP6bkfiHskKvw74moIGbeBzudAjvLkk93nJJ+2Z+E3tdNY92O0h6b5pF4tkMmPe6nTJTYynv0wQkdPP1E81P7ovFh/Tsj71/wAMiZHuj8WZWQ5t5VlIYEr1BGiPezM5Rfjv1j3Z7SHqik+SPWJfueVP953F/n1/3r/hlf8Aedxf59f96/4ZicpvxvhjtIeneI5LKaNdOe9Ub1qVYkfuEm7nlKz3SOLNy7zbjysGXqvRtEb976zMn+83i/z6/wC9f8MjnLbv1j3O0h6p5pCGQ3jIr35BoL6/a7QDe/onmT/eZxf59f8Aev8AhnSvcQ8I8vLyMw5N73GumkIbNeSGsfetAd/KPukN3CV2qetOjMVxPc6/ERKjd8X7rn/pdn9dj/36zhk7n7rn/pdn9dj/AN+s4ZNKnsMg/Yq/y/EEt/W/4T/bLpb+t/wn+2VK3oZ2R6roiJSrWoKvP9b/ALRJKSNV5/rf9oklJBca0eH+Z/2zpL8L4Ov6i/wiWJL8L4Ov6i/wiV6vD/fu1nxfxKZXL7O4fXr/AL1JZXL7O4fXr/vUlenxQju+CU+nzSdTINPmk6mULirdZV+Fq+pb/wCObaqalfhavqW/+ObaqVsR4afT8y5le2fVNr7pbR8JkfWr/uVl1fdLaPhMj61f9yspU+Gv0/6pcy+WyI3fJdsiN3xQ8/impwfgk/4v42ltsuwfgk/4v42lts6M+OfWXl8W13EPeP8AVMts88u4h7x/qmW2eedKzsj1n8OJO71n8MLSHke+q+s3920mNIeR76r6zf3bT0eE3OhY2qtMTzK0xPPV4R1rKI3v2+on8VkwXTO3v2+on8VkwXTu2/C6KHbIHmP1m/iMn2yB5j9Zv4jN42wwjWyHbJlsh2ySrwyQsMqJQyomKmA/9ZUSh/6yolOdskrp1/8A2d/h8/8AqaP47ZyCdf8A9nf4fP8A6mj+O2c3HftS2t+J3CIicBZfGe6yCeGWDRJN2P0A2T+mXuAnEfE7Pk7PwN7J6Q4uhPYaBOsmsnQJ0OuyfVJ/LMTGrq4LM68JRNFNMTrOrzB4nZ8m/wCBvZLPFLOYDkffKenI3dsde6eo9TXtWfG1Ojy+LuObrrfaodb9OpFNmJ3r09ILnkh5v8Ts+Tf8DeyPE7Pk3/A3snqDUpyyGcJE70kdI7vkjjLy/ViWeV5D9G+K3xV9UkJjWfEf8DeyeieHIRZlbBHNkAqTvqPFqBsekbBH2GT+WR1YKJ3kdI7sRp1I4y82rQ/xH/C3sl2FW3Zp5Le8X9VvQPVPR7CQ+CIRjY4OwRRUCD0IIrXYI9M0nL6ZjTWWP1Fc116kcZcHRT8Vvwt7JdZ3DoR5dfeD8qnqnoPlkDjVZNagAk+MYp0NnoMuok9PMACfoBmkZZRE66y1q6QXKo06kcXGam15j9x9kmVXAen7jO0KvrleWQ1ZNbn5pR1Z7cq+SOLjQyU7Wrr+pb6f/bmzqza/jCdDyEPjNB0dCu8E9dAk062fsP3SfyyOvIrdcRE1T7K05rXPyw5zVn1fHWW0cQq7S/8ASL1avXX/ANpfZOkcsgYKEX5RIIDPXyk702qEB16eokUdHbUax1574+31ifwr146qvc+Hsz6vjrIr5le/fD986lqDEdHbUfPPso3J7Ta4zg5KdkvlfG9Px2lLLlPn/cfZOscCrIx0BBB8vYOwfhG80ncsn+CW9ZnrT7OddwFNze4VnuOR+/uPmPslth9R+4+ydn4+hONcoBLGtgANkk+gCbHUnpyuinTSqVOcmt+aXAm+hvwt7JEyFPNX0b3zfqn5NvVPRGpA4gh7XFIBIW1yxG9AeL2gE+jqQPtnQtWIt7JT0ZZTR80uDsp+K34W9kxMjfFb8Leyei9Sup0rWKm3shaowsU73mk1Nzt5L+8Tpyt8az1TFbjv8R/wN7J6LoQ+N3to8px8cA9dEi3JJAPnI5l+8embDUuRm1cd3VhP2cPLVmJZ8nZ+BvZIIwrdH9HZ75v1G+MfVPWRkLg6EVvsEfp8gjex0ORYQfoIIP2zb4vXrr1YOzh5Ss4dd8lb+W/skW3hd/U9jbod57N+n7p7F1IXG6ycbIABLGi0ADZJJrYAADvM2nOLkxp1YOzeRjwjI+Ru/Lf2R/JOR8jd+W/snsOn3o7+6X6mJzi5Pywx2cPHDcKv6fobup+Tfv8Aulf5Kv8Akbvy39k9b8VQk4+gTrIQnWzocr9T6B1En6kU5nX5YZ7OHjr+S7/kbvy39k61/s+4zpfnc6Om6aNc6ld+XZ3bHXvna9TXhD42G0eUY7DfXW+1B1v06le9jKrtPVmCmiInVsYiJSSGoiICIiAiIgU1KxEBERAREQEREChErEQEREBERAREQGoiICIiAiIgU1KxEBERAREQEREBERAREQEREBERAREQEREBERAREQEREBEoZWAiIgJjvuVFZ2OlRSzHv0ANk6HqEySLxPHayi6tdcz1WKu+g2yEDZ+2YkROH+FGJeahVaH7bHORXoMA1AcIX2QANMwBB0R6OknjLrIBDrpgSp2NFR3kekeucsX3K8xazUj1is8LqqCc2gmUL8a3IrB5T+isNDnejo2t5JHSTk8BMyqulqa6y/LxFHqtvBFfjVdQDq1eOqgA1bKKgHlnRMyPvU47jF7KhdX2lQU2LzDahlLLv6VG/o6+eM7jWPTXbbZYoShOe0jyiia3zFV22teqc9xfc0uGTjNZRi2UqcBrmYgn9Bw+zHevkKeWC7I2968nu6TDne5xnPZmuEoBvo4jUHRwgsF7o1G6lqXlChdEszsSd70AAkdVVt9ZWWVroAegCXwEREBERAREQEREBERAREoYFYiICIiAiIgIiICIiAiIgIiICIiAiIgUErEQEoRKxAREQEREBERAREQEREBERAREQEREBERAShlYgIiICIiAiIgf/9k="/>
          <p:cNvSpPr>
            <a:spLocks noChangeAspect="1" noChangeArrowheads="1"/>
          </p:cNvSpPr>
          <p:nvPr/>
        </p:nvSpPr>
        <p:spPr bwMode="auto">
          <a:xfrm>
            <a:off x="0" y="-954088"/>
            <a:ext cx="305752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8" name="Picture 12" descr="https://encrypted-tbn2.gstatic.com/images?q=tbn:ANd9GcQ5uucpaSAO-UhCnGnCW6cD_ElxQUVlutT_edYQbesVpC1EIkzJ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199" y="0"/>
            <a:ext cx="4114801" cy="1512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Stiffening of the muscle after death</a:t>
            </a:r>
          </a:p>
          <a:p>
            <a:pPr lvl="1"/>
            <a:r>
              <a:rPr lang="en-US" sz="3000" dirty="0" smtClean="0"/>
              <a:t>Permanent cross bridge formation between actin and myosin</a:t>
            </a:r>
          </a:p>
          <a:p>
            <a:pPr lvl="1">
              <a:buNone/>
            </a:pP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Four Phases</a:t>
            </a:r>
          </a:p>
          <a:p>
            <a:pPr lvl="1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1)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------: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energy available so muscle can stretch when load is applied</a:t>
            </a:r>
          </a:p>
          <a:p>
            <a:pPr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2)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-----: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begin to lose its ability to stretch, some permanent cross bridges are formed- 2hours postmortem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  <p:pic>
        <p:nvPicPr>
          <p:cNvPr id="12290" name="Picture 2" descr="https://encrypted-tbn1.gstatic.com/images?q=tbn:ANd9GcQDuHFT1Y2n0r6reMzRniJFWsiVpPbWPsReMjkA-6f1V8-WncMV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4976786"/>
            <a:ext cx="4899272" cy="1881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)------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-: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No ability to stretch, all permanent cross bridges</a:t>
            </a:r>
          </a:p>
          <a:p>
            <a:pPr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4)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Resolution- Final step of rigor mortis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Break down of proteins by enzymes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Aging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 breaking the cross bridges</a:t>
            </a:r>
          </a:p>
          <a:p>
            <a:pPr marL="1108710" lvl="1" indent="-742950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Relationship is critical for development of good quality meat</a:t>
            </a: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________________________________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Two types</a:t>
            </a:r>
          </a:p>
          <a:p>
            <a:endParaRPr lang="en-US" sz="3600" dirty="0" smtClean="0"/>
          </a:p>
          <a:p>
            <a:r>
              <a:rPr lang="en-US" sz="3600" dirty="0" smtClean="0"/>
              <a:t>Acute Stress-one time or short term stress</a:t>
            </a:r>
          </a:p>
          <a:p>
            <a:endParaRPr lang="en-US" sz="3600" dirty="0" smtClean="0"/>
          </a:p>
          <a:p>
            <a:r>
              <a:rPr lang="en-US" sz="3600" dirty="0" smtClean="0"/>
              <a:t>Chronic Stress-long term continuous stress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Pale Soft </a:t>
            </a:r>
            <a:r>
              <a:rPr lang="en-US" sz="3600" dirty="0" err="1" smtClean="0"/>
              <a:t>Exudative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Caused by acute stress prior to harvest</a:t>
            </a: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  <p:pic>
        <p:nvPicPr>
          <p:cNvPr id="8194" name="Picture 2" descr="http://www.young-train.net/multimedia/tutorials/muscle_ph/images/pic0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86200"/>
            <a:ext cx="7162800" cy="275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Stress prior to slaughter results in: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Increased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_____________________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Rapid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____________ _______________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Build up of lactic acid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Muscle must convert from its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___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function of movement to its use as food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Living tissue has an effect on meat quality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After harvest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--------------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and -------------rapidly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Rapid decline of pH at high temperatures cause proteins to denature or break down.</a:t>
            </a:r>
          </a:p>
          <a:p>
            <a:endParaRPr lang="en-US" sz="3600" dirty="0" smtClean="0"/>
          </a:p>
          <a:p>
            <a:pPr lvl="1">
              <a:buNone/>
            </a:pPr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Pale-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--------------------------------------------------------------------------------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Soft-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------------------------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Exudative---------------------------------------------------------------------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8" r="31744"/>
          <a:stretch/>
        </p:blipFill>
        <p:spPr bwMode="auto">
          <a:xfrm>
            <a:off x="6705600" y="4029983"/>
            <a:ext cx="2445223" cy="282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Makes meat dark, </a:t>
            </a: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firm</a:t>
            </a:r>
            <a:r>
              <a:rPr lang="en-US" sz="3600" dirty="0"/>
              <a:t>, and dry</a:t>
            </a:r>
          </a:p>
          <a:p>
            <a:endParaRPr lang="en-US" sz="3600" dirty="0" smtClean="0"/>
          </a:p>
          <a:p>
            <a:r>
              <a:rPr lang="en-US" sz="3600" dirty="0" smtClean="0"/>
              <a:t>Results from </a:t>
            </a:r>
          </a:p>
          <a:p>
            <a:pPr>
              <a:buNone/>
            </a:pPr>
            <a:r>
              <a:rPr lang="en-US" sz="3600" dirty="0" smtClean="0"/>
              <a:t>chronic stress</a:t>
            </a:r>
          </a:p>
          <a:p>
            <a:pPr>
              <a:buNone/>
            </a:pPr>
            <a:endParaRPr lang="en-US" sz="60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Chronic stress depletes muscle glycogen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If there is no glycogen built up in the cells before harvest there is no fuel for anaerobic metabolism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Cutter</a:t>
            </a:r>
            <a:endParaRPr lang="en-US" dirty="0"/>
          </a:p>
        </p:txBody>
      </p:sp>
      <p:sp>
        <p:nvSpPr>
          <p:cNvPr id="4098" name="AutoShape 2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10620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10620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10620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QUExQVFRUWGRoaGRcYGBgcGBkXHBwYHBsdGhwYHCYeGBojGhwYHy8gIycpLCwsGB8xNTAqNSYrLCkBCQoKDgwOGg8PGiklHyQsLCwvLCwqLCwpLCwpLCwsLCwsLCosKSwsLCwsLCwsKSwsKSwsKSwsLCwsLCwsLCwsLP/AABEIALUBFgMBIgACEQEDEQH/xAAcAAACAwEBAQEAAAAAAAAAAAAFBgMEBwACAQj/xABAEAABAgQEBAMGBAUDAwUBAAABAhEAAwQhBRIxQQZRYXETIoEHMpGhscFC0eHwFCNSYvFDcoIzkqIkU6PC0hX/xAAaAQACAwEBAAAAAAAAAAAAAAADBAECBQAG/8QAMBEAAgIBAwMCBQEJAQAAAAAAAQIAEQMSITEEQVETIjJhcYHwkQUjQqGxwdHh8VL/2gAMAwEAAhEDEQA/AMz4QoQoldiXCR0ci/2hrxCZ8ngBwXLI10JB+EFsWNn5kwk++SOj245HRVIGYuzJPz/Qwo49NzTCr984Iz6lgpusAprnYu/+BDGMUbir7iM3Cs7ILs76dG1hjCMxCR7v7+8LGEUxypzJNgQ++oI9IbKAAIJLc/WA5au4XECZ5qJeVJPKJJeJEJ1023eKtXWBYP3iqcQQgMosSARbnAdNxjVp3libNck6GPqcRzIA+MQSJoU5FxzihJqAlakvqT6CJC3OZ6NiFcInMtfI/cRqns0AVLnA3yr02Yj9IxqkmnxbakRsXssp1CVPXsohKT/cB+ogWVBYudr9hH5zFPjyQk1DoTlDMEkXBFj6PpBL2fZ1LCEsE5gXa4ISr5XMUuJaqZNIVM8ygtQU1soBAt0h74T4ZEqUhaj/ADJnmUQdAdh+fWEt2UATf6h1wYKbkivMuY3Rn+DnIUsKJQTuCdxuYy3CcNzVEtL5bjuOdto17GKVKaedcjMkkm6m/SM+4Nonq0qd0gliLaX07bQR1KDTEOjf907eDf8AKapLDCFL2h1hEuXJTYzFebokD7/aG4aWjNfaHMUqaxsWYDkkMfV7w65ASvMyumFvZ7bwFiawojKxSEZQRvqCfUw3cMBkEO1wG9B+ULRowF5bEJAH/i/1MWZFYyWBbNZ4QfgATVCagSZb4qxFKQyC6i4BHW35wtUnDpmFRKdAfkCTF2eoTKpKR7qAPlDlh60JlKzD3kl4nXoAAlCt789ot4RRS6eWh7qWnM/bboIr4hWyzJVmbM7J9Ddu/wBouYcjxJiVG6UpLDsP38YgqMGcU5d3UVHlZ7dhcxa7b3SvwrSiLcmnV5S1mJJ5X/xAHiOqKLAWJSoFuh+GsO2LSVIJQbm7Pslx84H8VcP55bM1gX5Db4O0HVwSLg6ZPh7RGxLHErlJShwoantygBMmc9eRiWpkKQogg2iLwitbJcubWh9ECjaAy9Q2Tcy7wvhvj1KEkW1PYQw8SjOZ6Rbw8oHQXsO5N+0W8Fw3+EkKmAAzSkgev5BzFGbWionSEAFmBWS7m7sejwInW99hOQ+mhPcwcvhjJLQVEustppb8/rAjGJSkZZR/03HzP6w68V1RlpQUlsqttRAPwguUqYbqy/MuX+nxi4Y3ZkAgoVi3hwdYG28W6yaSba6AcoGyphSXEEqNDus7afcw3M1hvcqT5rskWy6994+xyqUnuXPpH2Jk2BHuhoshAFg9vgTEeKFh0f5mCNTNCVSh1v3JgZjiWJEZamzNXKpCxUnSiVmIUJyrCVDcf57wTNPmJ5xHMkKM2WD3eHVaIP4jJIlgoB33jyiuN08tYjCiA45QFrKxioJLEtflq8L1qMOPaITn4mjNlzCA2ILKppDvy7N0gavWCBAShJ3Kf0+MGCaeJTUTzJ5eIFKRLSd3ePctCvEBH7trHzCaMKVmNgLxypxJJGmgiO+0mXaCZ/NcXAO+43053jaOBqrw8PqZqAUjMciSXY5ednuflGacGcHzaxYSgMBdazohOz9Tdh3jXuK0yqaiRToGXMwSkalveJOwvc9YUznax2h8Ca8ip5Ii9Lw8qJBU61ySpmLl1fXlDXgOGGSmShROd1KUHtdP009YFcGS3qVgAFMtOQEXAYD5n7QVx7EfBmhb6GWPQrGb5OPWM1FPPzqanWZmZji+V/n6xgrZAXLWklgpJD8rawl4BhxleItOo0JFiH/zD20LeG1SiuYhanKXGViGG0MdUKqZ3SZGGN1HG0YKWbmSDGd+0iWoVKSN02+kaDRLdIcNCj7S5VpK20zB+lvzhlDrwA3xF8O2Uj6xeo0EHMWv5vi7D4CK1Ql5iR/aCR++jRJMrXJO1ogp/wCZOS5F0n5CE63szXOwoSbh+kuZh3J7tBTFatksk2II+cdRSRLlLO7OB++sCq7NkCjoTaB/E1yw2WEeH6fyk30I/WCaJYSZKFN5Ssh9hlijgUzIkE7xUr8az1TgOEpYA6ObCJALMagWNDeesXpAcsxioldxzDFu2kU8cnES5e5WjzdkkH4awWxWcEplS3zTFKzqbYAH7kQNqmSWmBh4ZSnVy/LvBcY4uDdruog8R0GeQFJAPmJcfvtHzhTBQgGYsebYHaHCokBMtIIDkm37+ECJqiVEiwP10+8OhyVqJlADckkSQQcz/vWF6iUiXUEjQpYen3g1XVuSUoIurYbuf0vC3gE1C6kFaSA9gnYjX57xdRQJkn3HTDGL4WqYlKrC/uneBdTJyyphAYFg3YEQzz2UdO3TlAHFZAAV5iQdntmIiL4nKtXM/RKf4tBEk5SkDy6P1iKjp3U/KLplMn1eH5nNzIyoA/L0H7MdHxElUxTJGgc/v1jo4tUrpjbVVCVrSxIYgRcxmlBmka6XGmkJ1HiCmBI0L9VG0Wp/EKiRYhoQ9Mg7TZLWtkcydcsImekDK+t/mE65QAO5vePIxrMS4uQzxQqFeYtuYOqnvE2q9oUnVyykEEgMT8mvAyQpzfePs+sJASNGYx7oKbMb6bxcChIuQK1PIxdXTnKltAP1gpV0iSkA2taPC7ygP7fntFddzqlOXPZACTqL9z+kW6JBKkhIvonuYpSpfxjSsB4Zk06ZSp8wJnLAUUHSWlQ8ub+4jzEcm5wPIwUQuNNRqaLwFwr4FIkKJ87mYH95T2L8ms0KvtIxQLqFhBcIQEW0clyB8LnpDfP4hFPRZkusDyIUQzqYlyPjGSYhiygmWyhmUFqXv7xYWOhyiEAdZGn7x/p19Mtkf6Cal7PaEBPiBalFSU5g3lCjf1P0eAftOxFSJob+kX2d1fNobfZ9Pz0MpR1IINgLgs9ubRnntarh/EiWDYBKiOrKH3jsOPj6mLZsxbK7fKpreC4h40mWtWUKWhKiAX1AO/eIMQwoGZ4gtbzavbQwN4BnJm4dTvfKnL2KSR6bQxGTYh7Hn+cFceomkxRXONrWQYVUFctKjr9YqcVYV/EU0xLeYDMm13F2HfSOpF5WyKSUgkMNPX+5oLJN47p3DJpMnIND6hMTrE5UlOl7vr26R7okE5VCzf4jT+IeFpdUAbIWD7wHyI3hNxDBv4SYqW7gh0ndj+rxTKhRZoYMwyNIqysuw5B/SKE+q8SWlD2lue5tEFbPGUkwPlLJD6DQ+rwuibRh23h6fXhMsMbQsrxopUpYuAQB1Ve/YNE6aSbUqTJlDdj0HMmCHE3CSKcyZEsk6rJOqi7Q2iKu3eZ+TIzH5QjhKzMCZs4DMoFmGg1v+UTcTV8s5CnUWHw29YCykrlOHKradYG1omFXmN+mgHLvAwgLXcKXOniF6upQJZuCSU78tfvAL3hqxCgB68/SPBV5gyXb69Y+VK2SST+LfdRvB1Wou7XPWNshPiEgEpKftoNTAPhBk5lqIF2v2J/KO4jqzm8oLJtfm1z8YiqpQkyJedN2zZf6iXIfsGhgDaoIHaMhqBc5n7QC4qKZcoEElRLu+hYRc4Wp1zUeIojKkkt25Dk8BuMJjjX8Xy/y8DAGsCGF6CYGoB5TFwS/JFejbIPzgjRShMOUaaqPIQ6TUzaLGWcDliWgzFD3iw7R8i7TyPEUQB5UhkjT19Y6FGazHFShxEumnnI3IxfkolrAdRBe/beA8h3tEq5arltNW0hhk3llynTUs1kgBRCdNju3VtIiQWdo4yFpAURaPiZCyHAJHMR1fOdqHiTgjKGF3ianm3DNb4RQS4MT/wAJMIzFJbm0QRO1DxGPDsPVPGYqu7OSAkDS5NhDjhHAsudInqlLVNTJReYmwKgCVIlvr5d9NOcIWAYZOrJsuQh1KJZKSbBrnWwADmP07gOBIo6REhDMkeZSvxKPvE9z9oAy78yPUrgTBcHwIU5FVUIIlAkyZa7KmqHu5gNJY1J30EXcFqFVdU6iSuYsrWs6BGqnAG2x7DlF/jfGPFqVhDKABlpcA62JAOh5HaA5qVIGSUfMR5lAjKAPw2/CGHcwszFhvNXDi0b/APY44nOVX1aJaB4VOgglCjcganIkvcDdoU/CTVYgRLR5FzDlQlh5RoOlhDxwFJVKw2smq8pKVkLYhSjlN3OoFmgZ7IsKEyqXOV/pi3+5Vvo8UXZSftB5XokVsv8Ai5o3hijo0ISwygAcnP2jDOMMUE+rmLGjsI1n2rYj4dKkAspRt9/rGDqW5eDYcVMW+0z3e0+ZNmbh7HJxNGsf0zC3qlJhxxqtEmQtRLWYdzyjO/YlXuiolcilY+YP0EHfaHVqBlp1RctzP7+sBytoDHvx+sL0uH1s6oeP8S5wvUBSSlgkKunn06PDFIqwTlNjt1jOMIrJkyYmatTCUwSB7qQLWHM6Aeu0P6kiYgLTYm/Ywv07lOO39P8AX94z1+ALks9/5GezWBJ87PuRpfSFT2jrSDLLgFj8HDfeD65QmrSSQNQoABydr7bx9xThiVUy0omlRKXAWGCgDto0NIS9qOImCuJg3eZNiCgvQgDnA6RUnLlAe9zdmexLXtGjSfZPKBLzZik8rA/GGfDeG5MhOWUkJ66k9yYjQw2VYVuoW7uLfAeDqlIVNWClJ90qDKV1y6pGweKPtCwOaEKqwsMkJAQdUgkDytYuS579IflykJupQtuo6QlceccU6Jf8OhQmLUA+UulKb/iFirpyMXx4iLLcwLZdbXEnDqRRTmWsuYr4rUFJA211jpFSVAgGzOIHVaSq5PoecQBbbxmwF2lullHJmJ1gbj9ZKTMAuPD66q3Ld7ekEaapyyHOiP8AJhLRioE0TCnNd2J7wfGu9xfJ4hLDnrKhCSWQkZlE7tcvFbjOfmnqLkgtl5MLWHKOoKxSpy5gDBQbKLDZhptA7Fqj+a7uRvt0AB2EFAOu5UGl0wrw9iUwJMoEhBBKraDpyeKeOqzS0sNw5+kXcDxAnxCQ6iLk8m0tpFaaoTVEHyoS6if7th6xT+O4YkaDKqPKgBhYRbwqTfMWLn3e2jjt9YhTSlZsC25grJmBLDKBzIGvrF8j9ovgxE+4whh84gkgO/J2HSOjqRmbW53joBZjJQRGwOpyqItf6bxeryApktcMbDUPAKVrBBaVhlHu/XrDjrvF8LVCpV4iChIJVa2/pByjw8opkKIYEP3O8A5dexzFjmYkjUFrejwTl48fDCVpOQlgdtbm5sXhVr4jNLVyL+FC9g53iUqXL8sxBFtdiI5ChLmBIU4Oh6GGVU0LSytw0RdQVXBPDlcJUxMyV5VAggjV4N1uNTpkzxJkxasgJDqOUE2FtBzgFLwhXi+QpAZ1PuBuOsEsHwibVLyIAUd1E/y0+uij0vAshAveNdNjJpiNhB8+cVBZyMzFSyPMUnRif6tdyXiCnxfIAJaQDzVfW1hoD1N+0GeKeEl00wDNKKLBisuTpmUPUt0EesE4ap0qH8ZPTLFiAi5IL3JawIZorahbMcLsd1nui4gqF0tRKdcxBQCSNEAEbNYHkIffY/TEU0xZ1VM+gEGeHJOHpleFTqlKSoXDgqV/ue5gnw/gyaZC5aLIzqUkcgprRKAFgB57fSZvUZrUgij8xVzMPbLiP/qEo2RL0/uUVN8rxleaGz2mYmJtfPIvlWUv/tAT9j8YTwqHEG0SbxNA9keKCXXpSSwmpUj11HzHzjSPaHhpVLTNH4LEdCdYwjBq8yZsuYnVCgodwXj9NMiqkJJuiYlJ15sYV6hLBA/KjPTZvRyLk8c/SZLhFWJc1GcEozAqT12/fWNOROVmIQSVsFlP4QNMo9IzzE6AInKyXSFEd2OghzwzEhJkfxM4KKlnKyRZIBsOkZa0zDtN79oprVXXe9gPr+bwqpDjxJWo95O/WB9XxMZZQPCmKKwcpSD5mZxcAPfnFjCOJKeashPkWprKs/2gvMp0kpJF0u3rDi4lcWG/T82mE94zpyKfv+bxYTxtNHiFdMEpRckzD5U8yAg37RDintMkykkkpzM4QDmWelhlT6mFn2hYTMBmTfEPgoQss+q1LSAnKbAZiDb+kxlU5Rh1QXXmBOlTxGTiLjqdUGZlPhoWzpB1A2Kmch7tYQrifqYhWqPVIh1jlvBgoUUJB925hnBMR8oG+h7QYlJC1ZeZb1tCxMAlTkqGhNxBXDqm6kP5gSUn0J+MBdL3EKj1sYQnTUCSpLglyCOkBca4eSmWmbLQWHvAaMN21Bj3V0p8qtCbEczB6jmgoUlT3eKgleIcqGIiLVTj4YKfIl9AGc73gUHBeGjH8PT5ikMx/doWlu8NI1iLsmmMnCaVhRCUghYvYn0+8E6nDMy1BZAT72QWBI0GmwvAvhPEkyiStQY7dRueWvyglX4vnnpAGoDHcC/7+ELuG13DKVC0e8rSKcmwsBZ9O0X1Sk5Cle1wR+kXqMJ0UM31ePVTICklu36GKXLn5QXLTkSkpuDHR8p5KQcqnDCwctrHRapGoRDqKNUtakKDKSSCOosYL0spK6cn8SX/AEh69ovCwmq8eTkBKfMlw5PO27bwtYTwrOSSFmWkKBIdQJt0/OCeurpquCHTurVUEIWgnK1iNdwfT4QSlSElGTvlJ+h7xN//AAskwqlrQtKWzElgH+T2ixicnMEKUL9AwI/5N8hAy24qMLiJFERYkTFZwb2+0NuFrmTSEhK1K2CRtzJNmgOKJMtCsy0DoAVLV0DtlA3P1iQ49MEvw5LoljUJ1LaZlaq+g2ES5LfDJx4gpt4aqJsmQsmYoTVf0IJI7Fe3ZLxWqeMJy3CFeEjQJRYD1F4XFzFLJJcnUmPaUsxOh+cVGId94ds5Ow2EIzK4Egl1HfzWPc6mOM9tSCW3fy9L2ePiJqUCXlZRLlQULcgNjpePM+UkF0rSoHkCGfZiLejxNCU1GEJOJqVqVONCCzekbHR44ukwZE1aiqatJyPq6ny/BIeMi4awY1M+XKSQCss/Ibv6RoPtArChIlSy6adISkbWSQotzcHtlPOKgDVtAZ2JWj9ZkFXPKlEkuSXPcxWeJpiYiKYdqZlyaSqN89keMeNReGT5pSiP+JuPqRH5/QY0f2QYv4VUpGy0s3UaQvn2W/EIovaa7LwCSiaqYq6lks+gfVhziTFcIz0ypUpk8n01dj35wRIBAJa14SOK+MbGXIUw3WHBPRJ5dYVZceJTY548xzp1z9RkGk8VueBXEXarharlLzCW7XssHswBfr6Qz8P8YrS0qrSpKtllJAPf84QKipUVOFFXdz8d/hBnhSqK5gzqIlpdSnV5ABzCnd+UJa2X3LN/qOm14z6tGvAr9NzHOrwpFQla5bLSq5QtJKCobsW+UJ+NcFyKuUtUiWZVQkB5AYA3uUvcWew1hzqOMZEkBg6TplKdO2vyivMxOjqlJUmbkmp0L5FdnNj2gqZAgtT9R2+0x/SyFf3iGux5r6/m0wCowaYlZQUlxsRf9DFBYUk7gxvfECiiYTPp01EssPFSGmAf3EfWF3GOAZNWjxKSaFKf3FsCE7gkb+n5w4nVBuYBumYLqHH5+b1MsFclQaYkk8wftBLCZiSpJzAE82f9Inr+A6iWspKdCzmz9rXHWPCOCJjeZSU9NYPrQjmAONvEmrKpDKloWlandLHcWOvME2ilIxsZ5YTZnCnNuh7xHXcKrlpzZgob9P0iqmgeaSj3AM78g35xFLUsNV1PWIYgFzgNEuHIu8ep9N/1FpAdgQ40/X848U+DErubXYjU9obxwLUGmWpEpWRIcksFKtsFXVHEqtCT7ibMUpclJyrl6lPnDBgqBKJ5TNBJukvrDOMCmy5KTLdWa5LDKCRo53aFBaPMXtzi6EG95zqQAajHR8RLJ8yXB0ykfeL6cbTclBHVxbvCYqoO1hHjxSdzeJ9K5GuO03GkOx19NI+wgqUXjon0PnKHMPE1CnlJkN408uSFZA55uO0V6lUiaomTInFwQE57FzslI07n4xErDJ0w5lZVNqosWHXprDLgWLSpKcmYTbedXlQhLhsqVKZg2rC8ZxOncbmb9atiP1i+MKVNWJaJf/BFv+9Rv+9oLcUcNT6akRMQhOY++UupSBsx+7PBlHFlBSJzoAmzHPlQXA5eYsPQCAEn2pTitblKUKdks7P+UVVshN1tIyC/apr6/wBpnynJJJ/MmJKRKSoBailO5AzN6PF3Fl+LNJM9My/vEKH/ANYo09QpBdBIPMFo0ORM66NS3TTpSXzJWu9r5UlPWz37x6qa0LBCUJlod8gc/wDkXUfjE82mnTZfiqlpUnQrDAv/AHMbnuIgpJq0PlOQsQTzB2beK7cySTxIll9AB2EWKZGzs8QoS5jQfZvwIapYmzQ0lJv/AHEfh7c4hjUrdbmMXs24d/h5K62aGJSRKB2B1V66CAHFUx0zVA/iyJ6v5lHvt6xoXF2KBCBLQGdkpGz6fDQRV4NweRNylZStUgqISd1KN5hf3tGHJu0Dx+5tovkawSfzxFfhf2UIVTrn1qjKBQSkOxQP61v8k/HlGY19KErUEnMASApiHD2LG4fWP0txJw6mrSELnLQgXKElLKOxU4L9tIVJnsYpD/rzf/j/APzD0RmE5YOcKVJRPSoai49LxFxVhSaaqnSUqKhLWUglnLc2iPhsE1EtIsVHKP8Alb7wNxamFQ7ifpCdMM6hJQpyuU4I3cP+kZBOnspyH6HSH72bYuTKNOvVBOX7j4vC/wAZ8OiRNZJBSt1NoQOV7H0jKzC6Pjab37LyBGbGe+4i5KWAxUlw7MSwPW127cojT5yWASkFyfwtewe9/jH1dIbDy9b6DqdBFWaoXA057wITfhOVTqmKBWQhJuA5dQHJ3JtzitUKQA6Vm22X7veKvjEgA3SOQa/UteIJug5RIWcDUY8J4vnSfKlb6eRQzDq76dhF1eOSZynXKXIWf9STZ+uU6+kKU2rRlYa2/CnXvq0faainLvLlrbmAo27x2jbxAPjQnVVHyNvz7zTsMqKnK8tcmrA2V5VgcrxVxSkRMSc1NMp5ouFMTLUeSil/i0BuHMDqxMEwAoCBqmxU3MHX4Rb4s4qM5Ilp8WWpOraE9WuIoGI2Bmc3T6stLRHfsR9QNj+kAo4ZXOUUKWiWVEEBThxvlzMIF0vDqTUeFOeSkKAWWJGtrakPy5xUnYjPJMszFqHLMSPgYno8SnpJ8N2ADguoDqHv6Q2C47yz9LjJ4qa5hHs8oqdlpRnUm4UsuH6Cwg1V4kkIJ8r7dIyvDsdq0TJgmzFLRlKklHmT3T0vdNjaPUuomIQrxFqJKiSXYAbAPfq0Cd2PiIp0Nm2NwxxtiMsU2WX5ncqSwABL6ct4xHHKYpmFTKIXcEgh+eusO2M8QpJVdSu/ujsXEJlVULnquqyNEl7DpDPSqV3lupCDGEB3EDy2zB7h4bqfh6RMSFXSGGh+kLtdhZSAtBzJPLUd490U2oDNmbloIfY2LBmTVGiIVqsEky1aKLjf9I6KFXis42ICW7mPsDpvMvovtDMyhmS5QmEshQKvKsOWFrPzPpAGoqlLOZRcnp6Q04EqXUU65E0DOgFUq7HQ29DtCmskeUmz6bPAsXJB5j+baqk8uYqYUpccg7AAR7raEyyU50qsD5VAgg9QbnpEXjEpShkhnLkMS/XUx4Sb306NBagrvmeQDEstPOPBLn9Ghn4V4SVVH30o3Yu7c+girMFFmcBfEiw3hxdTaQQo/wDtk+YDc8miGZg81ByrQodwflzjaeCeBZVGrxBNzlQ0tDsunB2Se4BaFvWNmoPJkVSBMI4P9nU6pWlUxJlydVKUGcf2g6vGwGfLkJRIkjKhCXPQD6kmJsTrgnLLTdz5j0EK9ViGWauYq4DADckj6DWAPlLGhJVC41EbdpQr0zKicp/KEgqP9oFgHG9/nCnN4nm00/xJZYgADkUvp1BDP3hyxJZTTryBQM7QFnEoHMpR5ZmAA6Rl/Fs5lJA2DnuXPyFobwCzF82wmv1E2mxmiMwLTKmyw5USP5Z1IVzlnn9wRGIVVepJIzfAxSRiKkggKIBDEA6jW/MPFSZOeHqiXMlnTyS5ixhCx40vMcozBzyHOBueLFEfOj/cPqIqRCLNR4RxBckh7uxB5sY03EcLl4hISTZQuDyPI8xGcUVEyUvZiUhtiHt++cN/CeMsAD2P2jIyMA1njvNNVYKGT4huJn+J0qpalS/6CbNFAoBHMveNC46wkpX4yB5Vs5Gj8j31+MJJlljyOu1/vALo1PT9PlGXGHHeUaeT5gDZJ1Nyw7DWOn0Z1S5Tsohh/mDlPOQmSUIQ6ifMtR8o5W37RRnrCncLmnYuW+A/SJDkmX3gYUC3tqNXsByuYv0uMVUkHKogNrrbo+0fRTqmOBKWwuyRYd7RRmUKyvKlKhpY6waw2zVBMtwlgnFU+XNCvEVlcPmUWAflf4AGHVWKSqtJmoCAtPvlViRsUlVj8jGZ1FIqWpl6xOtazlQhCXOmR83qHsfSKvjDfDAnEL1E7wtjkiVPmBcshIUwJy5QFDppfvvBuTS+RI8MKzIym+VuYzb87xBwvwDMmFK57ZGJyF/e2B+sRYhhkyWpYWbJLJbdz+FI1t8BFGA4BlBlVjpHaHaBUqnlmXMBStYOUX+IJ1fpCzjCSggLDk8y4P5QcwaiTMkD+a6wWAXoDyB1Ywl8czZiFIlrOU6HdgDZQPxEdiXU9CDZlx2Wi1j+KZzlAAA94DQs7RQlTSEpGpfNbXYF4q1LkxbwuWDMvZ9I1woVZivkLOSZb8WaEEpBy3vo4/OJJOOpsGZhvuYv1REtBJTmSL+vUQBSoFKhlD/DXcRGxEEoN7yzPmpSStQCsxsCdBHQLFMSWHJ46LaB5ly1GjCv8QfGCpKSly6UnW+rQzK4dRVquf4aaT5pah5Sf6hpbrFWqkiXNEyXlUtBFrgEdH05QXHHElcvJNkDM+lg3+0/1QpkLiigjuMo1hzBVR7O6pCylISsO2YKDDr8IGYpgc6nUnxZYUkbgeU9CUteG3BMUSFtJmnKWHhziyn5AixEQ43Qz6cnxCsJV5kJJJF3dKuoFx2jlzNdGc+AKNQMRvDPbpBbDJsxAIQct9Q2Z2ZnHmZjppBiXXKno8yELUlhcXyjRv8AMGsB4TnTSlUmSodVJAQD3mWt0eLtk2qpQYq31CO3AVB/JQVFQWoAlSnc3ez+kOVXNawNz9IC4VSGlT51mZNVqfwgchyAiadUeJp8YzboEdzA5R6uTV/D5lbEi3T8ucLs+n8SehIU48qi1wzgB/SDmIVDqsXYa8o806EypRU3mJs2p3aOANGocMFAuCOJJ11ITqXzq6MGHYCMd4qqHnEDQGNTxAqV4sxZ8oN/Tb7RlOPpzzFNqAfiCY0+mqZ3UCBVLiMrj4ox4Kofik95omkzGIMVs0SIMVIlhNY4exLxJIe6hc931+BEG6YqlqzbPCZw1MbIf2xH7EaAlSVJAOhjHzijNbA1rGnDcSSuXlWApJsx5QvYvwWlBM1LmXqw1F9O2zxLQEpJG2hPUbttBfDcVKFZJnunY/u4hX5Hj+kMjPhJbH9x5/3MwxOozLISMt2ADMPgOe8S1tAZct1VKFKIslJKiOj6AQ7497PUzCZlMQl7lG1/6Tt2hGq8IXKWRlIIscwu3Y/WLshTb8M2MHUp1ABU18u8DrmG4ClN8vtHmjwtc5eVAcgE2tYb3P0glVUHldAJA1USDfsPdEUpdCTfMEkB2LgnoIuG22jB34nio4cnCX4oDpB96353ivhtWuXMzD3tn5neCEhU2XnylrXFmIfkbGC+D4GqbLVUTGQhDaBjMUNP2Iscm3ugWAXcxsw/GVSJEoL/AJkwv5U6kdeQECcQrj7r5p63dgbvYIT0HS0WcMmLnqV4aE3BTmJOZKS3vdrsBFqgwNClzJqlLHghgNSeRf6JFoTA3iv7vESx57/c7Qbj1EJFNkCCZxaYolmUbgJtsNfhGWcW4gZk7MoknmTfse0PGL8TrWuYFAslN1W8iRoHOh0v9YzTGqnxJilbFyNHbq28afS463My+oyk0L/7Bypu228EeGqr+aEk2J07AtA6aQlIZnIc/YfePGHTAFh40qsGZ7sbEaMcqDlUnZwS3J/rC/MnFyTYtbtBfE5wMrynMxF9opqrh4eVSfMLBxpAVFCEVpVRV7qFmsOX7+8dH2SqWxe97R0WnE3Ncx3hSTMloMgNlygqdiXLMb21B9YXcd4ROYIT5lvlcsG5XP3ipg3GqqVMxM7MtTgACwUBzLWaxgXU8azFKJHxLE/RoVTHlBhzlxeJYwqjXKnpzgshYzN7wAPLlG+V0iVXJl5kAoSQplaq5W1aMLwnGETCnVM7QlyQr0+0atgXEkxMt1Sw4DAkjlbtA8+oH6zgQ425HH3jnT0UqQCEIQkNolKR9IoVGPB2H/lYRUn4ymckB7tdIe/wgFicxKXJSSfwh4UdiTtxOxYR/HzDFVXAglJCidb/AE6RUOMgApHZ+sLqpi1WAH/ENbqTE0mcA1vyiQghjttC0qpKjkRdRu52EXKlQQj+oh/1+wgbRKyOpOp1P2HSI6qsUUgMWvezX5enziQN5DQJjVQoyCl2SSS/MsYzhF1q7kemWHzi6aUJAUNQCAPwuG9SzQE4qkoTNlGWGBlSyRpdmP0h/EdIA8xDL7iT4iFPQz94rEwZxiQx+H0DwFMPKbEWIn0GJEGIAYlQYsZ0ecJLBPb7/wCY0agIVLvd/rzjN8L/AOmk7gJ+B1jQsDOaWB+2b7RkdSJpdMYSp1ZFBKmdYs597sefSJ584kAXsQ2bY8n2EeaGnSpOWYMwSbPsdiDtFmbLBcG/3H6QiTHqEJYPiCkpvoDcbgQXxCmTNRdCJgZ2Ic+kK9JNYODmazvduvPrBemxLKA2nL8uUXR9IIPESzYiW1LzE7FMAnIClJQUoJ0yoI+QgTRYZNUQUysytxldP+Y1hFek6jWLAUNokIp4MaH7VyItMgmWYbwLNM0LnJKZZ1SLKYvZthDPivD6l5JaWEpIDDMACAemrQ1VDs4APSBmMrSmWV5TYE9izxXKtQQ67LlcHaC5yJciWoS1IlKZjmAYjpf3rW1hdxNS6YeIhSlJJzKUi6LsQkg+8QQ/KIMYrpc5Eshb5pmUqB2LOMvvEM76Q241QIXSFCTmKUHKkeVJty3tuXaJxqAttzCNkKEDm+ZheKVhIdQ94lQRuTsVcz8uTQsVJL3DdIbJlCtM9SppAShV2LgtoE83+8LeN1omTVqFyo69eg2HIRsY67TNN2dU9YjLkeDKyF5mVRmM+pPlBe3PSB+EyXmDlEU8sMvxiTC6soJb4Nb9IMAQplHNsBCdbPABBDEMzaECBlVPMxRLh+UXq+YcgfKCX0u8CPEZUQgksaE8zpRBjoISqbMHJA+UfIvrgSgjFVYTMfKtjZ31IuxLvfUGPa+AJjgBYJLagpZxZ30iVHFEpU0rUFJAfKQ1ybFgfSOquOv6cyzlyuqxF9mJhYl72EOoWtzBi8Gm00wZ/LlLu78uUPuB4vMnJSjmwzN73aFbCMYkLJRPc/0km19ngtT1xpV+RPkUXSbuCdR0irAkb8ztQBoR4oU+ECAfMN0m42O9op4hXMXBKlHZ+33gRKr5iw6UklW4uTFuTV2aYkEckg5gesLaBDFiJNJUVq/mK8gLkOz+o0ggaiUVABISnkH0+sUZc2WR5Qx0udD2N3ixTISDffUnYRUicGhJc0JvoNgOUBK3Gky5iBM8oBHle4BLAluZiGs4nkleUGwUA7Fn5PCxiAmVM0keXPlDMHISoseg0aC48H/qCydQapZ9xnFzUT1KAaWFK9QmyfiQPjEXE1SDMltoiUgHuHBj1UITKUGuEh25qdh8z8oE1RMyetJ/BlSe4cqP/cTDFDaoAMdwZVxMeUE7kO3W5hfnySGOxJA9NYYKpeZLNcOp+pJAH1PpFavoyKYk7TMw/wBq0wVGqcRATx7QYiePSDBzBx9wZbyk6e6PiP0h7wPyKCTor9IzrBCfDR1Av8Ye8Jm5kICvw2cc/wAJ+FvSMzOu0e6c7xxp5Fxq+/cRYMhmbvA6lqVslxdPlN9eUWpNWVKKSGjKIozS3kqShCw5bO49eXrHnwFJJyKB5vAPjBamQEpe/mUXKUoLAksQQdC+zR74ezKQtPi5vDWx82bytsoh/e58oZGG8eq4sc1ZNJjjh60KQ6rKGoi4maH6Qk4DxCFsVOgqOUWsoh9DobAwySp4VfZ/WBMpQ0RBMgb3A7QyZthAbjOryUk0sHym/KxvHudWX6aQl+1HHAKZKAQ6lh080gE36O0EDFyFlEwlCH8TOsJWtdQJiUlSs1mIHm6flGkYjx8mRmRNQbC2U3B3SoO6TGRCtVnCkjzAuCHBB5hmb0hy4awOdiElSDlC0kkLWb5VFz1KnzG8N5MQatUIGobfWJuNV66icpbEZycqBy2/fSF+YWL8jGk8XcPyqSYJCFZiEOpTNcBzfdwW9YVuMOGBTop5iVOJ6VKY2KSNe4YhoaxuuwEXYHdjFrEJiSRkewuT+JW56R4pukQzZhUXMSUqyk2/KGiNouje+5czupObQEW2PT1j4unEyYopDJd+wiuQ5Oo6RZkOi6k2I9YpxCuQZNOlsBlA5W3josy1hvKzco6IqB9SpBiDAZQC2V9d3HSBqReOjosnEufMsSBpDDJxJakISTZDNz3F/SPsdA8kuOJpnCOGp8PxCVFbEgvYdhHuuSlTrUPMb2JEdHRjKTqM1MgGj7CUBJAIUz9DEeJziJa/9p+kdHQ6nImc/wAMU8HpQpJmKJVmOm2nzg4qoyozAXsByHXrHR0NZeYnj+GUZsjIkKPmUtaASdg7sICYfNzzZqjqpS1H4mOjor2MuspVMzyn96Jt9Yt42ppKOWZvQJaOjo7uIUcGKM7Ux8SY+R0OdoA8xq4fnnwx0UB8TDrgU0hZTqPy0jo6M/N3jOL4hHWWSMpB5OIlmTyGUI6OjMPM1RxJatQWhyLiAaZaUKZAyEuXRa5DXDMY6Oi+MkQeQAiB1UapEyUAvMnxCoAi7kF7v9obqHEiyfzvHR0MdSNxF+l4aEJsx3H7fnGZ8Yo8SrShT5Ql/mI6OgOHkw7dh84wcI4PLFXMk5EsZaCDlFgxLB/rBSjqhToIkIShgMxZJKidyWcaaPvHR0Vcnz+bQgUF6I8TGOKcamrqZhUokgqS76gE/e8CK3GZk5QVNUV5U5QCSwGjDlzjo6NlFAUUO0yHYljBMWJMdHQZuJTD8Uuy0DMdmD+oi9is3yJcAuI6OgHeGyQT4xRpvHR0dBoqZ//Z"/>
          <p:cNvSpPr>
            <a:spLocks noChangeAspect="1" noChangeArrowheads="1"/>
          </p:cNvSpPr>
          <p:nvPr/>
        </p:nvSpPr>
        <p:spPr bwMode="auto">
          <a:xfrm>
            <a:off x="0" y="-10620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darkcutt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52401"/>
            <a:ext cx="4572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If anaerobic metabolism is limited there is little to no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----------produced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If lactic acid is limited the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of the muscle does not decline</a:t>
            </a:r>
          </a:p>
          <a:p>
            <a:pPr marL="109728" indent="0"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Higher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makes for a more favorable environment for bacterial growth. </a:t>
            </a: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Muscles function efficiently within a narrow range of physiological conditions</a:t>
            </a: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pH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=7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Maintenance of a narrow range of physiological conditions where tissue functions efficiently.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Regulation of homeostasis gives muscle the ability to function under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Regulated by 2 body systems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-------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system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--------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system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Loss of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---------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is necessary to convert muscle into meat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pic>
        <p:nvPicPr>
          <p:cNvPr id="4" name="Picture 2" descr="https://encrypted-tbn2.gstatic.com/images?q=tbn:ANd9GcSpnt9B7kSwCOnGOEjhOyizzrQVDB67qKLcYZTd0rGjSNWDt3wh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09800"/>
            <a:ext cx="2438400" cy="1876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render unconscious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Effects of Homeostasis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Elevated blood pressure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Nerve stimulation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Immobilization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Bleeding out, causing a loss of the circulatory system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Effects on Homeostasis</a:t>
            </a:r>
          </a:p>
          <a:p>
            <a:pPr lvl="1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Severe compromise of homeostasis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Severe drop in </a:t>
            </a:r>
            <a:r>
              <a:rPr lang="en-US" sz="2800" u="sng" dirty="0" smtClean="0"/>
              <a:t>blood pressure</a:t>
            </a:r>
            <a:r>
              <a:rPr lang="en-US" sz="2800" dirty="0" smtClean="0"/>
              <a:t>: how hard the blood is being pushed through the body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Heart pumps faster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Peripheral blood vessels constrict and force blood to the vital organs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Only 50% of blood is removed from carcass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Exsanguination</a:t>
            </a:r>
            <a:endParaRPr lang="en-US" dirty="0"/>
          </a:p>
        </p:txBody>
      </p:sp>
      <p:sp>
        <p:nvSpPr>
          <p:cNvPr id="19458" name="AutoShape 2" descr="data:image/jpeg;base64,/9j/4AAQSkZJRgABAQAAAQABAAD/2wCEAAkGBxQQEhQUExMWFhQXFR4ZFBcYFx8cFhUcGBgWHyIdGyIeHiggHR0lHRwYITEhJSorMi8uICA1RDMtNyktMCsBCgoKDg0OGhAQGywmHyQuNDQwLC00NC8vLDI0LCwsNDQsLDUsLCwsLCwsLC0sLCw0LCwsLCwsLCwsLCwsLCwsLP/AABEIAHgAawMBEQACEQEDEQH/xAAcAAADAQADAQEAAAAAAAAAAAAABQcGAQMEAgj/xAA9EAACAQIEBAMFBQYFBQAAAAABAgMAEQQFEiEGBzFBE1FhIjJxgZEjQmKCoRQVUnKSwSQzNLHik7LC0dL/xAAaAQEAAgMBAAAAAAAAAAAAAAAAAwQBAgUG/8QAMREAAgIBAQYDBwQDAQAAAAAAAAECAxEEBRIhMUFRE2FxIjKBkaGxwRRC0fAjUuEV/9oADAMBAAIRAxEAPwC40AUAUAUAUAUAUAUAUAUAUAUAUAUAUAUAUAUAUAu4hzFsLhpp1j8QxoX0atOoDrvY22uehoZistI6OGuIocfF4kRsRtIh96M+R/sehrCaayje2qVUnCa4jiskYp4m4ghy/DtPMfZGyqPeduyr6mgMry35i/vSWaKSNYnUB4lVi2pL2NybXINugtvQFAoAoAoAoAoAoAoAoAoBXxRiliweIdughfbzupAHzJAoZSbeEQDKc6fLnSaNgHUBSD0kAtdWHcHz7daqVuWeB6baFdMqv8jxjk+pV+COZceaYloFw7xWj1qzODqsRcWA269b/SrZ5kn/ADPxMuaZtHgodxGRGg7B2F3dvQLb5A+dAWDhPheDLYRHCo1W+0kt7cjeZP8AbtQwPKAKAKAKAKAKAKAKADQEo5v8TD/SofZSzzkeY3VP/I/l9aisl+1dTpbPqSzqJ8o/V/8ACPxQPiWLE2Hn5ego5KtYQrpt1tjnJ4X28karhDGjLcSk6JqsNMgvuyNbVb8Qtcedrd6jjc88S9fsuHhf4/eX1KZwPwoY8fiswLo8c++GKkk6XIJJ226AW9KsnAfYoNDBwaAnfF3M8YOdooYVm8MgSs0ugatvZSytc79TYX860c0ngtVaSdlbsTWF3fF+gtyzm82thPhgV2IMD3KDuG1W1H4W+Fa+KupYezLG2q5KWFl4+3qU/CYpZUSRDdHUMp8wRcVIc09FZAUAUAUBkeP+KxgYgkdjiJAfDHZB0Ln4dh3PzrSc1FZLOk00tRPdXLqyI4iLxAQxJ1G7G/tEk3JJ8yd6qKbT3up6aWmhKvwv2nzHAxtFCBqt8lH8RNZWH7UiOxuuCqpXH7Lu/wAdxnhMgjkP2YnxMg2YwKViU+RYndvi3yFSLfkuCOc/Bqnmybz5Z+uPyzryXMJMBiGWKUYYo41iYk7nrGyhrP2N+ov13rbelHmRyootUnB4Xd889ufH4vqVfgLi6TFyyQzGNyEEkcsalVZb6SCpJIINu+9/SpIT3uhS1Gm8JRknlS5Dnjydo8uxbISGED2I6i4sSPUC9bPkQ1pOaT7o/PkkEaWHhi3QWUbVSTk88T2FtNFcknXnpwSOpJfbOmMiy2Ata9z1PkBW7j7PFleFr8ZqFbWFhLGM5fN9kvifojgK/wC7sHcb+Al/6RVpcjy1nvPrxH9ZNTzY7HRwIZJZFjQdWYgD9aASxcdZezBRio7k2BNwCT6kWrG8iV02JZcXj0Y3zbMUw0Mk0nuopY+Zt2HqTtWSNJt4XM/PuZ5hJipnml99zcgbhR2Ueijb6+dUZzcnk9fpdMqK1Bc+vqeWtCzgfcveHGx8sitdYY21YgjZpL30xg9gVFyfLbqdrUIKWJHC1urlUnVHhJttvy6Y+HyLHmmJhy/CvIU0wwpfSgAsB2UdKnOEkYzhLP8ADO+Z4ySJI1jnVfE99ioRVDA6QQDs1u1z1oZGnL2TDmOeeKLS8uJm1tsWOmVwAT5egoZy2arEhZVMbqDG6lWB+8rCxFvnahgifGPCTZcVZJfEgd9KXBEkexIDHo42tq2Pp3qtbUkt5HoNnbRnOcap/BnbwXwXJmX2jyBMMrlWAN5ZCvVR2QHz3NulutZrqTSkzXaG07FKVMVjHX+Oxb4YQihVACqAAPIAWAqwcA+zQyQjNsXLnePUR2ILMuG1e5HGOsh+NgxtubqKryzZLdXJHeoUNFplfJZlLl/fuc8dcH/u4QfatMkwdHLKFCsApAFuzLr2JPu9a1sqUFmJvodfPU2OuzHFHv4o4kOIy7ARBrsyFp/jDZLH4vc/lre6fs8OpV2Xpn+oe9+z78jIVUPS4OCaDgb7k/mCxy4qI9XWN19dOtT/ALrVuh+yea2zDF6l3RScyw8eKglikF0dCrj0ItU5yDA8H8IwJgsbhy7mCeSQa2IDhUVU1XtbZkYg2oZEnKLNo8MuIgeVRE1pUeRgt7HSTubXK6Db41HCe82XNVp/ChXL/ZcfU3UvGeXi3+MhuNj7YqQpZMvzN4lwmLgjjgnSVxKrWQ3sBe5PyqOxpRZf2bCUtTBpcnxGPJNz4GLHYYq4+Jhiv/sKxT7hnaiX6mRR6lOeTjmVxk8LHCYcgOVvNJ1KBuiqOmoi5JPQW232its3eXM6Oz9D+oblL3V9SV4TEvAwaJ3jZV0goxBttt8NhVaM5Lkd67S1WqKmuXI1WEzmfNIZMDMwlnH22FkNlOqPfQ9tjqF7N8dqsQnvrDOLqKP0VqsrecPl28vismN8XQWYgqL2cEWaNh1BHb1qCUX7r5o7MLYJu+Huyxl9mu/57HeG6G9waiLqfJoLdaDB3YHHNhpY5oyA6HYHo4PVTbexH0sD2qSubiynrdNG+tRbw+hsMw5kSvEY4oGR2FmZpF9kd9FgbtboWAA62PSrHjxOKtj6hvDx8xbnnFpmgXDQQtDFoCNqYFtAFtKhdrEbFib9dq1lescCajY9m+nbhL55E2VZI+NxEcKMqsbkMy6lFl8rioqVvPB0tp2uiMbElzxx80a5eUuKt/qsP/0n/wDup/ARyf8A2bf9UemDlDKf8zHIB3CYff6tJ/aipiay2ve+SRQ+F+H4svgEMWojUWZm952NrsbADoANuwFSpJLCObZZKyTlLmxvWTQgfH2HZMyxQb77LIvqpRVv9VYVUvXtZPS7GmpVOC5pmflSokdacGenhnNEwuPhnc/ZxkCQj7oYML/K9z6VPU8YycTaNbs33H9qWfr9kO+ZmDtmMhBI1RoQR0YWI389xS6WGuxjZFW/XLdbUk+np1XJ9TIrhWGwa3wUj9L2qJ2J80dGOksXuyx6L8Za+h7Qm9RZOgoMZ8G8PLjcYsLs4BidmZbal06bWuCLXPl2qxUlPOeRw9pWS0rjKLzJ54vt28hnxnwrDloAGNLzMLxwGEF29WIdQq3+8R9a3lTBLLZX0+1NVZPdhFN/3zMt4chG7KNt7L/yqrmKfI73haiUcSml6R/O8ablzMkWNWSWVVSONyXcgC5Ci3x3qejjJs5O2fZohXnLz8eC/wClxw2IWRVdGDIwurKbgg9watnmydcc8wWjkbD4MjUu0s3UK38KDoWHdjsOm5vaKy3d4LmdPQbOeo9qXCP1f97jLlbxBPjI8Qs7a2ikUK9gCQ6A2Nttjff1rauTlHLIdoaeOnvcIcuBuK3KQnz7hnDY7R+0RBynutchgDa4uN7G24rDWTaM5QeYvHoI4OWOAUsSjuD0V3LKnwH/ALvWFCKecEs9VdOKjKTwe+HgfL42VxhYgV3BtsCOht0v61nBDvPGM8DOc2skukWKQf5d0l/kYghvyt/3Gob4b0c9jq7H1Kqv3ZcpcPj0JmTVE9e+HFnXBLrW/be31raS3XgiosVsN9cn/IyyPO5cDJJJCis8kPhqzHaI6r6rW9rbttU1Nqgnk5m09nW6myDg1jGHn1PAdTMzu5eRzeSRt2c+vp5AbCop2ObyzoaTR16aG7D4vqz5kew9e1aIsTluo8QN2uF1aCFJAuE1E7k9rnYedjVhRe7k489RWtRFfu5Ly7v54XwNbgeK3w2W/ssLWlkmluwO8MRbt5MxJt8z2qff3a0zlz0nj66ceieX/fMzcYCjsFUfIAVUXFno4KMF2SLLymydsPgzI4IfEP4pB6qulVQf0jV8WNX4R3Y4PF6u/wAe6Vnf7G2rYrhQHBoCFcwOJzmEzIpvhYmIRRuJWU7u3mL7KPn32rXTed1He2Xo47vjWLPZFL5e2myvDhz4itGVIbe63I0m/kNrGrC5HFux4kt3llkp5i5CMtlEauGikUulz7SKpA0P53JADdwD3G9aVSjLKO7RtGd9DrmuK5vuui9W8J+QpgWygA3sOvnVSTy8npKa9yCj2R2VglOt5QPWspEUrYxGvCnC82ZSEKdEam0ktrhfwr2L+nbqfI2Kqt7j0OLtDaCp4LjP7ev4RReL+GIcLk88WHj0iMCXzZzGVYsx6k2B3q5JZWDzNU922M/NP6kgjhALEfeNz9KoNt8+h7SumKlKUV7zyzR8E8OHMMSFI/w8LBpz2YjcRfPYn8PxqemH7jlbX1ijHwIc3z/gvAW3SrJ5s5oAoDI8zM+/ZMIVVrSz3jj8wCPaYfyr+pFazlurJPpqHfaofP0IvgMC8zxQwga3YIinYbA9T2AAJvVOEd98T1eqtWnp310xhd/IaZHnWJyqdwilWBHj4eTYN67XsSOkgvfbrbaRSlW8PkUbtNTr4eLS8S/vB/yaDg9mzXN2xUq2WNdYQ76ALrGp7E7ux9alg1OTfY5morenojU/elxfw5I2Wd8usHiCWVWhc94rAX/lIK/oK2lXGXMi0+vvo4Rlw7PijNS8o3v7ONW34oDf9JbfpUX6ddy+tt2Y9qCfxf8A0Y5TypgjN55nmt90L4afOxLH+qto0xRXt2tfNYjiPpz+ZvsLhUiRUjVURRZVUWAqY5gu4sytsZg8RAjBWkjKqT0v2v6HpRmYy3Wn2JrlHLHFSOP2h0hjB9rQ2uR/RTYBf5jf4VBGjHM7mo21KS3aljzf4KplGVxYSJYoUCIvQDuT1JPcnuTU5wm88We2gCgF8+dYeNmV5kVl94Mbadid7+gJ+VARzmfmTT491+7h18NB+JgGY/P2B+Wq18uKR39kUtQlalxfBCvhLPGwOIE7QrLZCoUOVK6iLsLggmwtY2+Na12RiWNdpNRqYxWUsdOJWcbluEz3DJKtwbERygWlhbup+B6qdqtNKSPPQnZp7Mx4SR9cv+FGy5JvFdJJJZASyAgaVWyix3/iP5qxGKisI21WplqLPElzNZWxXCgCgCgCgCgCgCgCgFeZ5BBib+Kmq5BO5G4UqOnoTQCDifl5DjZDMsjwSt75UBkcgWuyt3t3BFayhGXMt6fW3afhB8Oxnk5RyX9rHjT+HDWb6mUj9Kj8GJbe2tT5fI3nC/D0WXw+DEWILFnZzdnY2uTYAdABYCpUscEcyyyVknKTy2OKyaBQBQBQBQBQBQBQBQBQBQBQBQBQBQBQBQBQBQBQBQBQBQBQH//Z"/>
          <p:cNvSpPr>
            <a:spLocks noChangeAspect="1" noChangeArrowheads="1"/>
          </p:cNvSpPr>
          <p:nvPr/>
        </p:nvSpPr>
        <p:spPr bwMode="auto">
          <a:xfrm>
            <a:off x="0" y="-787400"/>
            <a:ext cx="1019175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QQEhQUExMWFhQXFR4ZFBcYFx8cFhUcGBgWHyIdGyIeHiggHR0lHRwYITEhJSorMi8uICA1RDMtNyktMCsBCgoKDg0OGhAQGywmHyQuNDQwLC00NC8vLDI0LCwsNDQsLDUsLCwsLCwsLC0sLCw0LCwsLCwsLCwsLCwsLCwsLP/AABEIAHgAawMBEQACEQEDEQH/xAAcAAADAQADAQEAAAAAAAAAAAAABQcGAQMEAgj/xAA9EAACAQIEBAMFBQYFBQAAAAABAgMAEQQFEiEGBzFBE1FhIjJxgZEjQmKCoRQVUnKSwSQzNLHik7LC0dL/xAAaAQEAAgMBAAAAAAAAAAAAAAAAAwQBAgUG/8QAMREAAgIBAQYDBwQDAQAAAAAAAAECAxEEBRIhMUFRE2FxIjKBkaGxwRRC0fAjUuEV/9oADAMBAAIRAxEAPwC40AUAUAUAUAUAUAUAUAUAUAUAUAUAUAUAUAUAUAu4hzFsLhpp1j8QxoX0atOoDrvY22uehoZistI6OGuIocfF4kRsRtIh96M+R/sehrCaayje2qVUnCa4jiskYp4m4ghy/DtPMfZGyqPeduyr6mgMry35i/vSWaKSNYnUB4lVi2pL2NybXINugtvQFAoAoAoAoAoAoAoAoAoBXxRiliweIdughfbzupAHzJAoZSbeEQDKc6fLnSaNgHUBSD0kAtdWHcHz7daqVuWeB6baFdMqv8jxjk+pV+COZceaYloFw7xWj1qzODqsRcWA269b/SrZ5kn/ADPxMuaZtHgodxGRGg7B2F3dvQLb5A+dAWDhPheDLYRHCo1W+0kt7cjeZP8AbtQwPKAKAKAKAKAKAKAKADQEo5v8TD/SofZSzzkeY3VP/I/l9aisl+1dTpbPqSzqJ8o/V/8ACPxQPiWLE2Hn5ego5KtYQrpt1tjnJ4X28karhDGjLcSk6JqsNMgvuyNbVb8Qtcedrd6jjc88S9fsuHhf4/eX1KZwPwoY8fiswLo8c++GKkk6XIJJ226AW9KsnAfYoNDBwaAnfF3M8YOdooYVm8MgSs0ugatvZSytc79TYX860c0ngtVaSdlbsTWF3fF+gtyzm82thPhgV2IMD3KDuG1W1H4W+Fa+KupYezLG2q5KWFl4+3qU/CYpZUSRDdHUMp8wRcVIc09FZAUAUAUBkeP+KxgYgkdjiJAfDHZB0Ln4dh3PzrSc1FZLOk00tRPdXLqyI4iLxAQxJ1G7G/tEk3JJ8yd6qKbT3up6aWmhKvwv2nzHAxtFCBqt8lH8RNZWH7UiOxuuCqpXH7Lu/wAdxnhMgjkP2YnxMg2YwKViU+RYndvi3yFSLfkuCOc/Bqnmybz5Z+uPyzryXMJMBiGWKUYYo41iYk7nrGyhrP2N+ov13rbelHmRyootUnB4Xd889ufH4vqVfgLi6TFyyQzGNyEEkcsalVZb6SCpJIINu+9/SpIT3uhS1Gm8JRknlS5Dnjydo8uxbISGED2I6i4sSPUC9bPkQ1pOaT7o/PkkEaWHhi3QWUbVSTk88T2FtNFcknXnpwSOpJfbOmMiy2Ata9z1PkBW7j7PFleFr8ZqFbWFhLGM5fN9kvifojgK/wC7sHcb+Al/6RVpcjy1nvPrxH9ZNTzY7HRwIZJZFjQdWYgD9aASxcdZezBRio7k2BNwCT6kWrG8iV02JZcXj0Y3zbMUw0Mk0nuopY+Zt2HqTtWSNJt4XM/PuZ5hJipnml99zcgbhR2Ueijb6+dUZzcnk9fpdMqK1Bc+vqeWtCzgfcveHGx8sitdYY21YgjZpL30xg9gVFyfLbqdrUIKWJHC1urlUnVHhJttvy6Y+HyLHmmJhy/CvIU0wwpfSgAsB2UdKnOEkYzhLP8ADO+Z4ySJI1jnVfE99ioRVDA6QQDs1u1z1oZGnL2TDmOeeKLS8uJm1tsWOmVwAT5egoZy2arEhZVMbqDG6lWB+8rCxFvnahgifGPCTZcVZJfEgd9KXBEkexIDHo42tq2Pp3qtbUkt5HoNnbRnOcap/BnbwXwXJmX2jyBMMrlWAN5ZCvVR2QHz3NulutZrqTSkzXaG07FKVMVjHX+Oxb4YQihVACqAAPIAWAqwcA+zQyQjNsXLnePUR2ILMuG1e5HGOsh+NgxtubqKryzZLdXJHeoUNFplfJZlLl/fuc8dcH/u4QfatMkwdHLKFCsApAFuzLr2JPu9a1sqUFmJvodfPU2OuzHFHv4o4kOIy7ARBrsyFp/jDZLH4vc/lre6fs8OpV2Xpn+oe9+z78jIVUPS4OCaDgb7k/mCxy4qI9XWN19dOtT/ALrVuh+yea2zDF6l3RScyw8eKglikF0dCrj0ItU5yDA8H8IwJgsbhy7mCeSQa2IDhUVU1XtbZkYg2oZEnKLNo8MuIgeVRE1pUeRgt7HSTubXK6Db41HCe82XNVp/ChXL/ZcfU3UvGeXi3+MhuNj7YqQpZMvzN4lwmLgjjgnSVxKrWQ3sBe5PyqOxpRZf2bCUtTBpcnxGPJNz4GLHYYq4+Jhiv/sKxT7hnaiX6mRR6lOeTjmVxk8LHCYcgOVvNJ1KBuiqOmoi5JPQW232its3eXM6Oz9D+oblL3V9SV4TEvAwaJ3jZV0goxBttt8NhVaM5Lkd67S1WqKmuXI1WEzmfNIZMDMwlnH22FkNlOqPfQ9tjqF7N8dqsQnvrDOLqKP0VqsrecPl28vismN8XQWYgqL2cEWaNh1BHb1qCUX7r5o7MLYJu+Huyxl9mu/57HeG6G9waiLqfJoLdaDB3YHHNhpY5oyA6HYHo4PVTbexH0sD2qSubiynrdNG+tRbw+hsMw5kSvEY4oGR2FmZpF9kd9FgbtboWAA62PSrHjxOKtj6hvDx8xbnnFpmgXDQQtDFoCNqYFtAFtKhdrEbFib9dq1lescCajY9m+nbhL55E2VZI+NxEcKMqsbkMy6lFl8rioqVvPB0tp2uiMbElzxx80a5eUuKt/qsP/0n/wDup/ARyf8A2bf9UemDlDKf8zHIB3CYff6tJ/aipiay2ve+SRQ+F+H4svgEMWojUWZm952NrsbADoANuwFSpJLCObZZKyTlLmxvWTQgfH2HZMyxQb77LIvqpRVv9VYVUvXtZPS7GmpVOC5pmflSokdacGenhnNEwuPhnc/ZxkCQj7oYML/K9z6VPU8YycTaNbs33H9qWfr9kO+ZmDtmMhBI1RoQR0YWI389xS6WGuxjZFW/XLdbUk+np1XJ9TIrhWGwa3wUj9L2qJ2J80dGOksXuyx6L8Za+h7Qm9RZOgoMZ8G8PLjcYsLs4BidmZbal06bWuCLXPl2qxUlPOeRw9pWS0rjKLzJ54vt28hnxnwrDloAGNLzMLxwGEF29WIdQq3+8R9a3lTBLLZX0+1NVZPdhFN/3zMt4chG7KNt7L/yqrmKfI73haiUcSml6R/O8ablzMkWNWSWVVSONyXcgC5Ci3x3qejjJs5O2fZohXnLz8eC/wClxw2IWRVdGDIwurKbgg9watnmydcc8wWjkbD4MjUu0s3UK38KDoWHdjsOm5vaKy3d4LmdPQbOeo9qXCP1f97jLlbxBPjI8Qs7a2ikUK9gCQ6A2Nttjff1rauTlHLIdoaeOnvcIcuBuK3KQnz7hnDY7R+0RBynutchgDa4uN7G24rDWTaM5QeYvHoI4OWOAUsSjuD0V3LKnwH/ALvWFCKecEs9VdOKjKTwe+HgfL42VxhYgV3BtsCOht0v61nBDvPGM8DOc2skukWKQf5d0l/kYghvyt/3Gob4b0c9jq7H1Kqv3ZcpcPj0JmTVE9e+HFnXBLrW/be31raS3XgiosVsN9cn/IyyPO5cDJJJCis8kPhqzHaI6r6rW9rbttU1Nqgnk5m09nW6myDg1jGHn1PAdTMzu5eRzeSRt2c+vp5AbCop2ObyzoaTR16aG7D4vqz5kew9e1aIsTluo8QN2uF1aCFJAuE1E7k9rnYedjVhRe7k489RWtRFfu5Ly7v54XwNbgeK3w2W/ssLWlkmluwO8MRbt5MxJt8z2qff3a0zlz0nj66ceieX/fMzcYCjsFUfIAVUXFno4KMF2SLLymydsPgzI4IfEP4pB6qulVQf0jV8WNX4R3Y4PF6u/wAe6Vnf7G2rYrhQHBoCFcwOJzmEzIpvhYmIRRuJWU7u3mL7KPn32rXTed1He2Xo47vjWLPZFL5e2myvDhz4itGVIbe63I0m/kNrGrC5HFux4kt3llkp5i5CMtlEauGikUulz7SKpA0P53JADdwD3G9aVSjLKO7RtGd9DrmuK5vuui9W8J+QpgWygA3sOvnVSTy8npKa9yCj2R2VglOt5QPWspEUrYxGvCnC82ZSEKdEam0ktrhfwr2L+nbqfI2Kqt7j0OLtDaCp4LjP7ev4RReL+GIcLk88WHj0iMCXzZzGVYsx6k2B3q5JZWDzNU922M/NP6kgjhALEfeNz9KoNt8+h7SumKlKUV7zyzR8E8OHMMSFI/w8LBpz2YjcRfPYn8PxqemH7jlbX1ijHwIc3z/gvAW3SrJ5s5oAoDI8zM+/ZMIVVrSz3jj8wCPaYfyr+pFazlurJPpqHfaofP0IvgMC8zxQwga3YIinYbA9T2AAJvVOEd98T1eqtWnp310xhd/IaZHnWJyqdwilWBHj4eTYN67XsSOkgvfbrbaRSlW8PkUbtNTr4eLS8S/vB/yaDg9mzXN2xUq2WNdYQ76ALrGp7E7ux9alg1OTfY5morenojU/elxfw5I2Wd8usHiCWVWhc94rAX/lIK/oK2lXGXMi0+vvo4Rlw7PijNS8o3v7ONW34oDf9JbfpUX6ddy+tt2Y9qCfxf8A0Y5TypgjN55nmt90L4afOxLH+qto0xRXt2tfNYjiPpz+ZvsLhUiRUjVURRZVUWAqY5gu4sytsZg8RAjBWkjKqT0v2v6HpRmYy3Wn2JrlHLHFSOP2h0hjB9rQ2uR/RTYBf5jf4VBGjHM7mo21KS3aljzf4KplGVxYSJYoUCIvQDuT1JPcnuTU5wm88We2gCgF8+dYeNmV5kVl94Mbadid7+gJ+VARzmfmTT491+7h18NB+JgGY/P2B+Wq18uKR39kUtQlalxfBCvhLPGwOIE7QrLZCoUOVK6iLsLggmwtY2+Na12RiWNdpNRqYxWUsdOJWcbluEz3DJKtwbERygWlhbup+B6qdqtNKSPPQnZp7Mx4SR9cv+FGy5JvFdJJJZASyAgaVWyix3/iP5qxGKisI21WplqLPElzNZWxXCgCgCgCgCgCgCgCgFeZ5BBib+Kmq5BO5G4UqOnoTQCDifl5DjZDMsjwSt75UBkcgWuyt3t3BFayhGXMt6fW3afhB8Oxnk5RyX9rHjT+HDWb6mUj9Kj8GJbe2tT5fI3nC/D0WXw+DEWILFnZzdnY2uTYAdABYCpUscEcyyyVknKTy2OKyaBQBQBQBQBQBQBQBQBQBQBQBQBQBQBQBQBQBQBQBQBQBQBQH//Z"/>
          <p:cNvSpPr>
            <a:spLocks noChangeAspect="1" noChangeArrowheads="1"/>
          </p:cNvSpPr>
          <p:nvPr/>
        </p:nvSpPr>
        <p:spPr bwMode="auto">
          <a:xfrm>
            <a:off x="0" y="-787400"/>
            <a:ext cx="1019175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data:image/jpeg;base64,/9j/4AAQSkZJRgABAQAAAQABAAD/2wCEAAkGBxQQEhQUExMWFhQXFR4ZFBcYFx8cFhUcGBgWHyIdGyIeHiggHR0lHRwYITEhJSorMi8uICA1RDMtNyktMCsBCgoKDg0OGhAQGywmHyQuNDQwLC00NC8vLDI0LCwsNDQsLDUsLCwsLCwsLC0sLCw0LCwsLCwsLCwsLCwsLCwsLP/AABEIAHgAawMBEQACEQEDEQH/xAAcAAADAQADAQEAAAAAAAAAAAAABQcGAQMEAgj/xAA9EAACAQIEBAMFBQYFBQAAAAABAgMAEQQFEiEGBzFBE1FhIjJxgZEjQmKCoRQVUnKSwSQzNLHik7LC0dL/xAAaAQEAAgMBAAAAAAAAAAAAAAAAAwQBAgUG/8QAMREAAgIBAQYDBwQDAQAAAAAAAAECAxEEBRIhMUFRE2FxIjKBkaGxwRRC0fAjUuEV/9oADAMBAAIRAxEAPwC40AUAUAUAUAUAUAUAUAUAUAUAUAUAUAUAUAUAUAu4hzFsLhpp1j8QxoX0atOoDrvY22uehoZistI6OGuIocfF4kRsRtIh96M+R/sehrCaayje2qVUnCa4jiskYp4m4ghy/DtPMfZGyqPeduyr6mgMry35i/vSWaKSNYnUB4lVi2pL2NybXINugtvQFAoAoAoAoAoAoAoAoAoBXxRiliweIdughfbzupAHzJAoZSbeEQDKc6fLnSaNgHUBSD0kAtdWHcHz7daqVuWeB6baFdMqv8jxjk+pV+COZceaYloFw7xWj1qzODqsRcWA269b/SrZ5kn/ADPxMuaZtHgodxGRGg7B2F3dvQLb5A+dAWDhPheDLYRHCo1W+0kt7cjeZP8AbtQwPKAKAKAKAKAKAKAKADQEo5v8TD/SofZSzzkeY3VP/I/l9aisl+1dTpbPqSzqJ8o/V/8ACPxQPiWLE2Hn5ego5KtYQrpt1tjnJ4X28karhDGjLcSk6JqsNMgvuyNbVb8Qtcedrd6jjc88S9fsuHhf4/eX1KZwPwoY8fiswLo8c++GKkk6XIJJ226AW9KsnAfYoNDBwaAnfF3M8YOdooYVm8MgSs0ugatvZSytc79TYX860c0ngtVaSdlbsTWF3fF+gtyzm82thPhgV2IMD3KDuG1W1H4W+Fa+KupYezLG2q5KWFl4+3qU/CYpZUSRDdHUMp8wRcVIc09FZAUAUAUBkeP+KxgYgkdjiJAfDHZB0Ln4dh3PzrSc1FZLOk00tRPdXLqyI4iLxAQxJ1G7G/tEk3JJ8yd6qKbT3up6aWmhKvwv2nzHAxtFCBqt8lH8RNZWH7UiOxuuCqpXH7Lu/wAdxnhMgjkP2YnxMg2YwKViU+RYndvi3yFSLfkuCOc/Bqnmybz5Z+uPyzryXMJMBiGWKUYYo41iYk7nrGyhrP2N+ov13rbelHmRyootUnB4Xd889ufH4vqVfgLi6TFyyQzGNyEEkcsalVZb6SCpJIINu+9/SpIT3uhS1Gm8JRknlS5Dnjydo8uxbISGED2I6i4sSPUC9bPkQ1pOaT7o/PkkEaWHhi3QWUbVSTk88T2FtNFcknXnpwSOpJfbOmMiy2Ata9z1PkBW7j7PFleFr8ZqFbWFhLGM5fN9kvifojgK/wC7sHcb+Al/6RVpcjy1nvPrxH9ZNTzY7HRwIZJZFjQdWYgD9aASxcdZezBRio7k2BNwCT6kWrG8iV02JZcXj0Y3zbMUw0Mk0nuopY+Zt2HqTtWSNJt4XM/PuZ5hJipnml99zcgbhR2Ueijb6+dUZzcnk9fpdMqK1Bc+vqeWtCzgfcveHGx8sitdYY21YgjZpL30xg9gVFyfLbqdrUIKWJHC1urlUnVHhJttvy6Y+HyLHmmJhy/CvIU0wwpfSgAsB2UdKnOEkYzhLP8ADO+Z4ySJI1jnVfE99ioRVDA6QQDs1u1z1oZGnL2TDmOeeKLS8uJm1tsWOmVwAT5egoZy2arEhZVMbqDG6lWB+8rCxFvnahgifGPCTZcVZJfEgd9KXBEkexIDHo42tq2Pp3qtbUkt5HoNnbRnOcap/BnbwXwXJmX2jyBMMrlWAN5ZCvVR2QHz3NulutZrqTSkzXaG07FKVMVjHX+Oxb4YQihVACqAAPIAWAqwcA+zQyQjNsXLnePUR2ILMuG1e5HGOsh+NgxtubqKryzZLdXJHeoUNFplfJZlLl/fuc8dcH/u4QfatMkwdHLKFCsApAFuzLr2JPu9a1sqUFmJvodfPU2OuzHFHv4o4kOIy7ARBrsyFp/jDZLH4vc/lre6fs8OpV2Xpn+oe9+z78jIVUPS4OCaDgb7k/mCxy4qI9XWN19dOtT/ALrVuh+yea2zDF6l3RScyw8eKglikF0dCrj0ItU5yDA8H8IwJgsbhy7mCeSQa2IDhUVU1XtbZkYg2oZEnKLNo8MuIgeVRE1pUeRgt7HSTubXK6Db41HCe82XNVp/ChXL/ZcfU3UvGeXi3+MhuNj7YqQpZMvzN4lwmLgjjgnSVxKrWQ3sBe5PyqOxpRZf2bCUtTBpcnxGPJNz4GLHYYq4+Jhiv/sKxT7hnaiX6mRR6lOeTjmVxk8LHCYcgOVvNJ1KBuiqOmoi5JPQW232its3eXM6Oz9D+oblL3V9SV4TEvAwaJ3jZV0goxBttt8NhVaM5Lkd67S1WqKmuXI1WEzmfNIZMDMwlnH22FkNlOqPfQ9tjqF7N8dqsQnvrDOLqKP0VqsrecPl28vismN8XQWYgqL2cEWaNh1BHb1qCUX7r5o7MLYJu+Huyxl9mu/57HeG6G9waiLqfJoLdaDB3YHHNhpY5oyA6HYHo4PVTbexH0sD2qSubiynrdNG+tRbw+hsMw5kSvEY4oGR2FmZpF9kd9FgbtboWAA62PSrHjxOKtj6hvDx8xbnnFpmgXDQQtDFoCNqYFtAFtKhdrEbFib9dq1lescCajY9m+nbhL55E2VZI+NxEcKMqsbkMy6lFl8rioqVvPB0tp2uiMbElzxx80a5eUuKt/qsP/0n/wDup/ARyf8A2bf9UemDlDKf8zHIB3CYff6tJ/aipiay2ve+SRQ+F+H4svgEMWojUWZm952NrsbADoANuwFSpJLCObZZKyTlLmxvWTQgfH2HZMyxQb77LIvqpRVv9VYVUvXtZPS7GmpVOC5pmflSokdacGenhnNEwuPhnc/ZxkCQj7oYML/K9z6VPU8YycTaNbs33H9qWfr9kO+ZmDtmMhBI1RoQR0YWI389xS6WGuxjZFW/XLdbUk+np1XJ9TIrhWGwa3wUj9L2qJ2J80dGOksXuyx6L8Za+h7Qm9RZOgoMZ8G8PLjcYsLs4BidmZbal06bWuCLXPl2qxUlPOeRw9pWS0rjKLzJ54vt28hnxnwrDloAGNLzMLxwGEF29WIdQq3+8R9a3lTBLLZX0+1NVZPdhFN/3zMt4chG7KNt7L/yqrmKfI73haiUcSml6R/O8ablzMkWNWSWVVSONyXcgC5Ci3x3qejjJs5O2fZohXnLz8eC/wClxw2IWRVdGDIwurKbgg9watnmydcc8wWjkbD4MjUu0s3UK38KDoWHdjsOm5vaKy3d4LmdPQbOeo9qXCP1f97jLlbxBPjI8Qs7a2ikUK9gCQ6A2Nttjff1rauTlHLIdoaeOnvcIcuBuK3KQnz7hnDY7R+0RBynutchgDa4uN7G24rDWTaM5QeYvHoI4OWOAUsSjuD0V3LKnwH/ALvWFCKecEs9VdOKjKTwe+HgfL42VxhYgV3BtsCOht0v61nBDvPGM8DOc2skukWKQf5d0l/kYghvyt/3Gob4b0c9jq7H1Kqv3ZcpcPj0JmTVE9e+HFnXBLrW/be31raS3XgiosVsN9cn/IyyPO5cDJJJCis8kPhqzHaI6r6rW9rbttU1Nqgnk5m09nW6myDg1jGHn1PAdTMzu5eRzeSRt2c+vp5AbCop2ObyzoaTR16aG7D4vqz5kew9e1aIsTluo8QN2uF1aCFJAuE1E7k9rnYedjVhRe7k489RWtRFfu5Ly7v54XwNbgeK3w2W/ssLWlkmluwO8MRbt5MxJt8z2qff3a0zlz0nj66ceieX/fMzcYCjsFUfIAVUXFno4KMF2SLLymydsPgzI4IfEP4pB6qulVQf0jV8WNX4R3Y4PF6u/wAe6Vnf7G2rYrhQHBoCFcwOJzmEzIpvhYmIRRuJWU7u3mL7KPn32rXTed1He2Xo47vjWLPZFL5e2myvDhz4itGVIbe63I0m/kNrGrC5HFux4kt3llkp5i5CMtlEauGikUulz7SKpA0P53JADdwD3G9aVSjLKO7RtGd9DrmuK5vuui9W8J+QpgWygA3sOvnVSTy8npKa9yCj2R2VglOt5QPWspEUrYxGvCnC82ZSEKdEam0ktrhfwr2L+nbqfI2Kqt7j0OLtDaCp4LjP7ev4RReL+GIcLk88WHj0iMCXzZzGVYsx6k2B3q5JZWDzNU922M/NP6kgjhALEfeNz9KoNt8+h7SumKlKUV7zyzR8E8OHMMSFI/w8LBpz2YjcRfPYn8PxqemH7jlbX1ijHwIc3z/gvAW3SrJ5s5oAoDI8zM+/ZMIVVrSz3jj8wCPaYfyr+pFazlurJPpqHfaofP0IvgMC8zxQwga3YIinYbA9T2AAJvVOEd98T1eqtWnp310xhd/IaZHnWJyqdwilWBHj4eTYN67XsSOkgvfbrbaRSlW8PkUbtNTr4eLS8S/vB/yaDg9mzXN2xUq2WNdYQ76ALrGp7E7ux9alg1OTfY5morenojU/elxfw5I2Wd8usHiCWVWhc94rAX/lIK/oK2lXGXMi0+vvo4Rlw7PijNS8o3v7ONW34oDf9JbfpUX6ddy+tt2Y9qCfxf8A0Y5TypgjN55nmt90L4afOxLH+qto0xRXt2tfNYjiPpz+ZvsLhUiRUjVURRZVUWAqY5gu4sytsZg8RAjBWkjKqT0v2v6HpRmYy3Wn2JrlHLHFSOP2h0hjB9rQ2uR/RTYBf5jf4VBGjHM7mo21KS3aljzf4KplGVxYSJYoUCIvQDuT1JPcnuTU5wm88We2gCgF8+dYeNmV5kVl94Mbadid7+gJ+VARzmfmTT491+7h18NB+JgGY/P2B+Wq18uKR39kUtQlalxfBCvhLPGwOIE7QrLZCoUOVK6iLsLggmwtY2+Na12RiWNdpNRqYxWUsdOJWcbluEz3DJKtwbERygWlhbup+B6qdqtNKSPPQnZp7Mx4SR9cv+FGy5JvFdJJJZASyAgaVWyix3/iP5qxGKisI21WplqLPElzNZWxXCgCgCgCgCgCgCgCgFeZ5BBib+Kmq5BO5G4UqOnoTQCDifl5DjZDMsjwSt75UBkcgWuyt3t3BFayhGXMt6fW3afhB8Oxnk5RyX9rHjT+HDWb6mUj9Kj8GJbe2tT5fI3nC/D0WXw+DEWILFnZzdnY2uTYAdABYCpUscEcyyyVknKTy2OKyaBQBQBQBQBQBQBQBQBQBQBQBQBQBQBQBQBQBQBQBQBQBQBQH//Z"/>
          <p:cNvSpPr>
            <a:spLocks noChangeAspect="1" noChangeArrowheads="1"/>
          </p:cNvSpPr>
          <p:nvPr/>
        </p:nvSpPr>
        <p:spPr bwMode="auto">
          <a:xfrm>
            <a:off x="0" y="-787400"/>
            <a:ext cx="1019175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AAAQABAAD/2wCEAAkGBxQQEhQUExMWFhQXFR4ZFBcYFx8cFhUcGBgWHyIdGyIeHiggHR0lHRwYITEhJSorMi8uICA1RDMtNyktMCsBCgoKDg0OGhAQGywmHyQuNDQwLC00NC8vLDI0LCwsNDQsLDUsLCwsLCwsLC0sLCw0LCwsLCwsLCwsLCwsLCwsLP/AABEIAHgAawMBEQACEQEDEQH/xAAcAAADAQADAQEAAAAAAAAAAAAABQcGAQMEAgj/xAA9EAACAQIEBAMFBQYFBQAAAAABAgMAEQQFEiEGBzFBE1FhIjJxgZEjQmKCoRQVUnKSwSQzNLHik7LC0dL/xAAaAQEAAgMBAAAAAAAAAAAAAAAAAwQBAgUG/8QAMREAAgIBAQYDBwQDAQAAAAAAAAECAxEEBRIhMUFRE2FxIjKBkaGxwRRC0fAjUuEV/9oADAMBAAIRAxEAPwC40AUAUAUAUAUAUAUAUAUAUAUAUAUAUAUAUAUAUAu4hzFsLhpp1j8QxoX0atOoDrvY22uehoZistI6OGuIocfF4kRsRtIh96M+R/sehrCaayje2qVUnCa4jiskYp4m4ghy/DtPMfZGyqPeduyr6mgMry35i/vSWaKSNYnUB4lVi2pL2NybXINugtvQFAoAoAoAoAoAoAoAoAoBXxRiliweIdughfbzupAHzJAoZSbeEQDKc6fLnSaNgHUBSD0kAtdWHcHz7daqVuWeB6baFdMqv8jxjk+pV+COZceaYloFw7xWj1qzODqsRcWA269b/SrZ5kn/ADPxMuaZtHgodxGRGg7B2F3dvQLb5A+dAWDhPheDLYRHCo1W+0kt7cjeZP8AbtQwPKAKAKAKAKAKAKAKADQEo5v8TD/SofZSzzkeY3VP/I/l9aisl+1dTpbPqSzqJ8o/V/8ACPxQPiWLE2Hn5ego5KtYQrpt1tjnJ4X28karhDGjLcSk6JqsNMgvuyNbVb8Qtcedrd6jjc88S9fsuHhf4/eX1KZwPwoY8fiswLo8c++GKkk6XIJJ226AW9KsnAfYoNDBwaAnfF3M8YOdooYVm8MgSs0ugatvZSytc79TYX860c0ngtVaSdlbsTWF3fF+gtyzm82thPhgV2IMD3KDuG1W1H4W+Fa+KupYezLG2q5KWFl4+3qU/CYpZUSRDdHUMp8wRcVIc09FZAUAUAUBkeP+KxgYgkdjiJAfDHZB0Ln4dh3PzrSc1FZLOk00tRPdXLqyI4iLxAQxJ1G7G/tEk3JJ8yd6qKbT3up6aWmhKvwv2nzHAxtFCBqt8lH8RNZWH7UiOxuuCqpXH7Lu/wAdxnhMgjkP2YnxMg2YwKViU+RYndvi3yFSLfkuCOc/Bqnmybz5Z+uPyzryXMJMBiGWKUYYo41iYk7nrGyhrP2N+ov13rbelHmRyootUnB4Xd889ufH4vqVfgLi6TFyyQzGNyEEkcsalVZb6SCpJIINu+9/SpIT3uhS1Gm8JRknlS5Dnjydo8uxbISGED2I6i4sSPUC9bPkQ1pOaT7o/PkkEaWHhi3QWUbVSTk88T2FtNFcknXnpwSOpJfbOmMiy2Ata9z1PkBW7j7PFleFr8ZqFbWFhLGM5fN9kvifojgK/wC7sHcb+Al/6RVpcjy1nvPrxH9ZNTzY7HRwIZJZFjQdWYgD9aASxcdZezBRio7k2BNwCT6kWrG8iV02JZcXj0Y3zbMUw0Mk0nuopY+Zt2HqTtWSNJt4XM/PuZ5hJipnml99zcgbhR2Ueijb6+dUZzcnk9fpdMqK1Bc+vqeWtCzgfcveHGx8sitdYY21YgjZpL30xg9gVFyfLbqdrUIKWJHC1urlUnVHhJttvy6Y+HyLHmmJhy/CvIU0wwpfSgAsB2UdKnOEkYzhLP8ADO+Z4ySJI1jnVfE99ioRVDA6QQDs1u1z1oZGnL2TDmOeeKLS8uJm1tsWOmVwAT5egoZy2arEhZVMbqDG6lWB+8rCxFvnahgifGPCTZcVZJfEgd9KXBEkexIDHo42tq2Pp3qtbUkt5HoNnbRnOcap/BnbwXwXJmX2jyBMMrlWAN5ZCvVR2QHz3NulutZrqTSkzXaG07FKVMVjHX+Oxb4YQihVACqAAPIAWAqwcA+zQyQjNsXLnePUR2ILMuG1e5HGOsh+NgxtubqKryzZLdXJHeoUNFplfJZlLl/fuc8dcH/u4QfatMkwdHLKFCsApAFuzLr2JPu9a1sqUFmJvodfPU2OuzHFHv4o4kOIy7ARBrsyFp/jDZLH4vc/lre6fs8OpV2Xpn+oe9+z78jIVUPS4OCaDgb7k/mCxy4qI9XWN19dOtT/ALrVuh+yea2zDF6l3RScyw8eKglikF0dCrj0ItU5yDA8H8IwJgsbhy7mCeSQa2IDhUVU1XtbZkYg2oZEnKLNo8MuIgeVRE1pUeRgt7HSTubXK6Db41HCe82XNVp/ChXL/ZcfU3UvGeXi3+MhuNj7YqQpZMvzN4lwmLgjjgnSVxKrWQ3sBe5PyqOxpRZf2bCUtTBpcnxGPJNz4GLHYYq4+Jhiv/sKxT7hnaiX6mRR6lOeTjmVxk8LHCYcgOVvNJ1KBuiqOmoi5JPQW232its3eXM6Oz9D+oblL3V9SV4TEvAwaJ3jZV0goxBttt8NhVaM5Lkd67S1WqKmuXI1WEzmfNIZMDMwlnH22FkNlOqPfQ9tjqF7N8dqsQnvrDOLqKP0VqsrecPl28vismN8XQWYgqL2cEWaNh1BHb1qCUX7r5o7MLYJu+Huyxl9mu/57HeG6G9waiLqfJoLdaDB3YHHNhpY5oyA6HYHo4PVTbexH0sD2qSubiynrdNG+tRbw+hsMw5kSvEY4oGR2FmZpF9kd9FgbtboWAA62PSrHjxOKtj6hvDx8xbnnFpmgXDQQtDFoCNqYFtAFtKhdrEbFib9dq1lescCajY9m+nbhL55E2VZI+NxEcKMqsbkMy6lFl8rioqVvPB0tp2uiMbElzxx80a5eUuKt/qsP/0n/wDup/ARyf8A2bf9UemDlDKf8zHIB3CYff6tJ/aipiay2ve+SRQ+F+H4svgEMWojUWZm952NrsbADoANuwFSpJLCObZZKyTlLmxvWTQgfH2HZMyxQb77LIvqpRVv9VYVUvXtZPS7GmpVOC5pmflSokdacGenhnNEwuPhnc/ZxkCQj7oYML/K9z6VPU8YycTaNbs33H9qWfr9kO+ZmDtmMhBI1RoQR0YWI389xS6WGuxjZFW/XLdbUk+np1XJ9TIrhWGwa3wUj9L2qJ2J80dGOksXuyx6L8Za+h7Qm9RZOgoMZ8G8PLjcYsLs4BidmZbal06bWuCLXPl2qxUlPOeRw9pWS0rjKLzJ54vt28hnxnwrDloAGNLzMLxwGEF29WIdQq3+8R9a3lTBLLZX0+1NVZPdhFN/3zMt4chG7KNt7L/yqrmKfI73haiUcSml6R/O8ablzMkWNWSWVVSONyXcgC5Ci3x3qejjJs5O2fZohXnLz8eC/wClxw2IWRVdGDIwurKbgg9watnmydcc8wWjkbD4MjUu0s3UK38KDoWHdjsOm5vaKy3d4LmdPQbOeo9qXCP1f97jLlbxBPjI8Qs7a2ikUK9gCQ6A2Nttjff1rauTlHLIdoaeOnvcIcuBuK3KQnz7hnDY7R+0RBynutchgDa4uN7G24rDWTaM5QeYvHoI4OWOAUsSjuD0V3LKnwH/ALvWFCKecEs9VdOKjKTwe+HgfL42VxhYgV3BtsCOht0v61nBDvPGM8DOc2skukWKQf5d0l/kYghvyt/3Gob4b0c9jq7H1Kqv3ZcpcPj0JmTVE9e+HFnXBLrW/be31raS3XgiosVsN9cn/IyyPO5cDJJJCis8kPhqzHaI6r6rW9rbttU1Nqgnk5m09nW6myDg1jGHn1PAdTMzu5eRzeSRt2c+vp5AbCop2ObyzoaTR16aG7D4vqz5kew9e1aIsTluo8QN2uF1aCFJAuE1E7k9rnYedjVhRe7k489RWtRFfu5Ly7v54XwNbgeK3w2W/ssLWlkmluwO8MRbt5MxJt8z2qff3a0zlz0nj66ceieX/fMzcYCjsFUfIAVUXFno4KMF2SLLymydsPgzI4IfEP4pB6qulVQf0jV8WNX4R3Y4PF6u/wAe6Vnf7G2rYrhQHBoCFcwOJzmEzIpvhYmIRRuJWU7u3mL7KPn32rXTed1He2Xo47vjWLPZFL5e2myvDhz4itGVIbe63I0m/kNrGrC5HFux4kt3llkp5i5CMtlEauGikUulz7SKpA0P53JADdwD3G9aVSjLKO7RtGd9DrmuK5vuui9W8J+QpgWygA3sOvnVSTy8npKa9yCj2R2VglOt5QPWspEUrYxGvCnC82ZSEKdEam0ktrhfwr2L+nbqfI2Kqt7j0OLtDaCp4LjP7ev4RReL+GIcLk88WHj0iMCXzZzGVYsx6k2B3q5JZWDzNU922M/NP6kgjhALEfeNz9KoNt8+h7SumKlKUV7zyzR8E8OHMMSFI/w8LBpz2YjcRfPYn8PxqemH7jlbX1ijHwIc3z/gvAW3SrJ5s5oAoDI8zM+/ZMIVVrSz3jj8wCPaYfyr+pFazlurJPpqHfaofP0IvgMC8zxQwga3YIinYbA9T2AAJvVOEd98T1eqtWnp310xhd/IaZHnWJyqdwilWBHj4eTYN67XsSOkgvfbrbaRSlW8PkUbtNTr4eLS8S/vB/yaDg9mzXN2xUq2WNdYQ76ALrGp7E7ux9alg1OTfY5morenojU/elxfw5I2Wd8usHiCWVWhc94rAX/lIK/oK2lXGXMi0+vvo4Rlw7PijNS8o3v7ONW34oDf9JbfpUX6ddy+tt2Y9qCfxf8A0Y5TypgjN55nmt90L4afOxLH+qto0xRXt2tfNYjiPpz+ZvsLhUiRUjVURRZVUWAqY5gu4sytsZg8RAjBWkjKqT0v2v6HpRmYy3Wn2JrlHLHFSOP2h0hjB9rQ2uR/RTYBf5jf4VBGjHM7mo21KS3aljzf4KplGVxYSJYoUCIvQDuT1JPcnuTU5wm88We2gCgF8+dYeNmV5kVl94Mbadid7+gJ+VARzmfmTT491+7h18NB+JgGY/P2B+Wq18uKR39kUtQlalxfBCvhLPGwOIE7QrLZCoUOVK6iLsLggmwtY2+Na12RiWNdpNRqYxWUsdOJWcbluEz3DJKtwbERygWlhbup+B6qdqtNKSPPQnZp7Mx4SR9cv+FGy5JvFdJJJZASyAgaVWyix3/iP5qxGKisI21WplqLPElzNZWxXCgCgCgCgCgCgCgCgFeZ5BBib+Kmq5BO5G4UqOnoTQCDifl5DjZDMsjwSt75UBkcgWuyt3t3BFayhGXMt6fW3afhB8Oxnk5RyX9rHjT+HDWb6mUj9Kj8GJbe2tT5fI3nC/D0WXw+DEWILFnZzdnY2uTYAdABYCpUscEcyyyVknKTy2OKyaBQBQBQBQBQBQBQBQBQBQBQBQBQBQBQBQBQBQBQBQBQBQBQH//Z"/>
          <p:cNvSpPr>
            <a:spLocks noChangeAspect="1" noChangeArrowheads="1"/>
          </p:cNvSpPr>
          <p:nvPr/>
        </p:nvSpPr>
        <p:spPr bwMode="auto">
          <a:xfrm>
            <a:off x="0" y="-787400"/>
            <a:ext cx="1019175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Results of loss of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------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system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Nutrients cannot be transported to the muscle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Waste products cannot be transported away.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Exsanguination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Metabolism is chemical transformations occurring within the cell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There are two types of metabolism, 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Aerobic</a:t>
            </a:r>
          </a:p>
          <a:p>
            <a:pPr lvl="1"/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Anerobic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Aerobic metabolism requires</a:t>
            </a:r>
          </a:p>
          <a:p>
            <a:pPr marL="109728" indent="0">
              <a:buNone/>
            </a:pPr>
            <a:r>
              <a:rPr lang="en-US" sz="3200" dirty="0"/>
              <a:t>o</a:t>
            </a:r>
            <a:r>
              <a:rPr lang="en-US" sz="3200" dirty="0" smtClean="0"/>
              <a:t>xygen.  When the stored oxygen is</a:t>
            </a:r>
          </a:p>
          <a:p>
            <a:pPr marL="109728" indent="0">
              <a:buNone/>
            </a:pPr>
            <a:r>
              <a:rPr lang="en-US" sz="3200" dirty="0" smtClean="0"/>
              <a:t>depleted, </a:t>
            </a:r>
            <a:r>
              <a:rPr lang="en-US" sz="3200" dirty="0"/>
              <a:t>a</a:t>
            </a:r>
            <a:r>
              <a:rPr lang="en-US" sz="3200" dirty="0" smtClean="0"/>
              <a:t>erobic metabolism </a:t>
            </a:r>
          </a:p>
          <a:p>
            <a:pPr marL="109728" indent="0">
              <a:buNone/>
            </a:pPr>
            <a:r>
              <a:rPr lang="en-US" sz="3200" dirty="0" smtClean="0"/>
              <a:t>cannot occur</a:t>
            </a:r>
          </a:p>
          <a:p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Respiratory system is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eliminated</a:t>
            </a:r>
          </a:p>
          <a:p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Muscle switches to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------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metabolism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Metabolism</a:t>
            </a:r>
            <a:endParaRPr lang="en-US" dirty="0"/>
          </a:p>
        </p:txBody>
      </p:sp>
      <p:pic>
        <p:nvPicPr>
          <p:cNvPr id="17410" name="Picture 2" descr="https://encrypted-tbn2.gstatic.com/images?q=tbn:ANd9GcTF8YpOUWbtfL22C1zBqktHbJD5HTqxPVkGlCqGLZef0ksjUXM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2514600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391</TotalTime>
  <Words>573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Muscle to Meat Conversion</vt:lpstr>
      <vt:lpstr>Muscle</vt:lpstr>
      <vt:lpstr>Muscle</vt:lpstr>
      <vt:lpstr>Homeostasis</vt:lpstr>
      <vt:lpstr>Homeostasis</vt:lpstr>
      <vt:lpstr>Immobilization</vt:lpstr>
      <vt:lpstr>Exsanguination</vt:lpstr>
      <vt:lpstr>Exsanguination</vt:lpstr>
      <vt:lpstr>Effect on Metabolism</vt:lpstr>
      <vt:lpstr>Anaerobic Metabolism</vt:lpstr>
      <vt:lpstr>Anaerobic Metabolism </vt:lpstr>
      <vt:lpstr>Lactic Acid</vt:lpstr>
      <vt:lpstr>Rigor Mortis</vt:lpstr>
      <vt:lpstr>Rigor Mortis</vt:lpstr>
      <vt:lpstr>Rigor Mortis</vt:lpstr>
      <vt:lpstr>Temperature and pH</vt:lpstr>
      <vt:lpstr>Stress</vt:lpstr>
      <vt:lpstr>PSE</vt:lpstr>
      <vt:lpstr>PSE</vt:lpstr>
      <vt:lpstr>PSE</vt:lpstr>
      <vt:lpstr>PSE</vt:lpstr>
      <vt:lpstr>Dark Cutter</vt:lpstr>
      <vt:lpstr>Dark Cutter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Muscle to Meat</dc:title>
  <dc:creator>Owner</dc:creator>
  <cp:lastModifiedBy>Laura Schwengel</cp:lastModifiedBy>
  <cp:revision>38</cp:revision>
  <dcterms:created xsi:type="dcterms:W3CDTF">2010-09-21T02:17:11Z</dcterms:created>
  <dcterms:modified xsi:type="dcterms:W3CDTF">2013-10-10T03:01:09Z</dcterms:modified>
</cp:coreProperties>
</file>