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5" r:id="rId32"/>
    <p:sldId id="286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0405B-0892-4149-A6DC-9E1FA6BD567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4311-6C2F-4D8D-B5E9-654150997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150A9-805C-4898-B6F5-9A6DBC7351B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BED1A-7F8A-4DF3-BF45-F785DF23E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ED1A-7F8A-4DF3-BF45-F785DF23ED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253159-4827-436E-8C31-84BF05B0B1A5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F08F3A-AC13-4FB9-AEF8-5A09F994C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Meat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Meats Unit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Food Meat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Beef Products, Inc.-Dakota Dunes, SD</a:t>
            </a:r>
          </a:p>
          <a:p>
            <a:r>
              <a:rPr lang="en-US" sz="3600" dirty="0" smtClean="0"/>
              <a:t>Raw Material: fatty beef trimmings (less than 5% visible lean)</a:t>
            </a:r>
          </a:p>
          <a:p>
            <a:r>
              <a:rPr lang="en-US" sz="3600" dirty="0" smtClean="0"/>
              <a:t>Process</a:t>
            </a:r>
          </a:p>
          <a:p>
            <a:pPr lvl="1"/>
            <a:r>
              <a:rPr lang="en-US" sz="3200" dirty="0" smtClean="0"/>
              <a:t>Heat to cattle body temperature (about 100˚F)</a:t>
            </a:r>
          </a:p>
          <a:p>
            <a:pPr lvl="1"/>
            <a:r>
              <a:rPr lang="en-US" sz="3200" dirty="0" smtClean="0"/>
              <a:t>Centrifuge to separate fat, protein, and water</a:t>
            </a:r>
          </a:p>
          <a:p>
            <a:pPr lvl="1"/>
            <a:r>
              <a:rPr lang="en-US" sz="3200" dirty="0" smtClean="0"/>
              <a:t>Add protein and water and then freeze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Food Meat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Final Product: 95% lean beef</a:t>
            </a:r>
          </a:p>
          <a:p>
            <a:r>
              <a:rPr lang="en-US" sz="3600" dirty="0" smtClean="0"/>
              <a:t>Used in almost all McDonald’s and Burger King patties</a:t>
            </a:r>
            <a:endParaRPr lang="en-US" sz="3600" dirty="0"/>
          </a:p>
        </p:txBody>
      </p:sp>
      <p:pic>
        <p:nvPicPr>
          <p:cNvPr id="4" name="Picture 3" descr="burger_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657600"/>
            <a:ext cx="2743200" cy="2743200"/>
          </a:xfrm>
          <a:prstGeom prst="rect">
            <a:avLst/>
          </a:prstGeom>
        </p:spPr>
      </p:pic>
      <p:pic>
        <p:nvPicPr>
          <p:cNvPr id="5" name="Picture 4" descr="McDonal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200400"/>
            <a:ext cx="3295650" cy="3210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“Enhanced” fresh Meats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Inject a solution to enhance tenderness and juiciness</a:t>
            </a:r>
          </a:p>
          <a:p>
            <a:r>
              <a:rPr lang="en-US" sz="3600" dirty="0" smtClean="0"/>
              <a:t>Especially helps to retain juiciness if over-cooked</a:t>
            </a:r>
          </a:p>
          <a:p>
            <a:r>
              <a:rPr lang="en-US" sz="3600" dirty="0" smtClean="0"/>
              <a:t>Enhanced with water </a:t>
            </a:r>
          </a:p>
          <a:p>
            <a:r>
              <a:rPr lang="en-US" sz="3600" dirty="0" smtClean="0"/>
              <a:t>Enhanced with water salt solutions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Meat Processing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Fresh Sausage</a:t>
            </a:r>
          </a:p>
          <a:p>
            <a:pPr lvl="1"/>
            <a:r>
              <a:rPr lang="en-US" sz="3200" dirty="0" smtClean="0"/>
              <a:t>Fresh meat – not cured</a:t>
            </a:r>
          </a:p>
          <a:p>
            <a:pPr lvl="1"/>
            <a:r>
              <a:rPr lang="en-US" sz="3200" dirty="0" smtClean="0"/>
              <a:t>Must be refrigerated or frozen</a:t>
            </a:r>
          </a:p>
          <a:p>
            <a:pPr lvl="1"/>
            <a:r>
              <a:rPr lang="en-US" sz="3200" dirty="0" smtClean="0"/>
              <a:t>Must be cooked thoroughly before eating</a:t>
            </a:r>
          </a:p>
          <a:p>
            <a:pPr lvl="1"/>
            <a:r>
              <a:rPr lang="en-US" sz="3200" dirty="0" smtClean="0"/>
              <a:t>Examples:</a:t>
            </a:r>
          </a:p>
          <a:p>
            <a:pPr lvl="2"/>
            <a:r>
              <a:rPr lang="en-US" sz="3200" dirty="0" smtClean="0"/>
              <a:t>Fresh pork sausage (patty, link, bulk)</a:t>
            </a:r>
          </a:p>
          <a:p>
            <a:pPr lvl="2"/>
            <a:r>
              <a:rPr lang="en-US" sz="3200" dirty="0" smtClean="0"/>
              <a:t>Italian sausage</a:t>
            </a:r>
          </a:p>
          <a:p>
            <a:pPr lvl="2"/>
            <a:r>
              <a:rPr lang="en-US" sz="3200" dirty="0" smtClean="0"/>
              <a:t>Bratwurst</a:t>
            </a:r>
          </a:p>
          <a:p>
            <a:pPr lvl="2"/>
            <a:r>
              <a:rPr lang="en-US" sz="3200" dirty="0" smtClean="0"/>
              <a:t>Chorizo</a:t>
            </a:r>
            <a:endParaRPr lang="en-US" sz="3200" dirty="0"/>
          </a:p>
        </p:txBody>
      </p:sp>
      <p:pic>
        <p:nvPicPr>
          <p:cNvPr id="4098" name="Picture 2" descr="C:\Documents and Settings\Owner\Local Settings\Temporary Internet Files\Content.IE5\C5P7NWVP\MC9002643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26903">
            <a:off x="6126739" y="267529"/>
            <a:ext cx="2897886" cy="255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 Sausage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Largest volume sausage type in the US</a:t>
            </a:r>
          </a:p>
          <a:p>
            <a:r>
              <a:rPr lang="en-US" sz="3600" dirty="0" smtClean="0"/>
              <a:t>Ready-To-Eat</a:t>
            </a:r>
          </a:p>
          <a:p>
            <a:r>
              <a:rPr lang="en-US" sz="3600" dirty="0" smtClean="0"/>
              <a:t>Usually cured and smoked</a:t>
            </a:r>
          </a:p>
          <a:p>
            <a:r>
              <a:rPr lang="en-US" sz="3600" dirty="0" smtClean="0"/>
              <a:t>Examples</a:t>
            </a:r>
          </a:p>
          <a:p>
            <a:pPr lvl="1"/>
            <a:r>
              <a:rPr lang="en-US" sz="3200" dirty="0" smtClean="0"/>
              <a:t>Frankfurters (wieners, hot dogs)</a:t>
            </a:r>
          </a:p>
          <a:p>
            <a:pPr lvl="1"/>
            <a:r>
              <a:rPr lang="en-US" sz="3200" dirty="0" smtClean="0"/>
              <a:t>Smoked dinner sausages</a:t>
            </a:r>
          </a:p>
          <a:p>
            <a:pPr lvl="1"/>
            <a:r>
              <a:rPr lang="en-US" sz="3200" dirty="0" smtClean="0"/>
              <a:t>Ring bologna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Luncheon meats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Cured and fully-cooked</a:t>
            </a:r>
          </a:p>
          <a:p>
            <a:r>
              <a:rPr lang="en-US" sz="3600" dirty="0" smtClean="0"/>
              <a:t>Cooked in pans, molds, or casings</a:t>
            </a:r>
          </a:p>
          <a:p>
            <a:r>
              <a:rPr lang="en-US" sz="3600" dirty="0" smtClean="0"/>
              <a:t>Usually sliced at plant</a:t>
            </a:r>
          </a:p>
          <a:p>
            <a:r>
              <a:rPr lang="en-US" sz="3600" dirty="0" smtClean="0"/>
              <a:t>Examples:</a:t>
            </a:r>
          </a:p>
          <a:p>
            <a:pPr lvl="1"/>
            <a:r>
              <a:rPr lang="en-US" sz="3200" dirty="0" smtClean="0"/>
              <a:t>Bologna</a:t>
            </a:r>
          </a:p>
          <a:p>
            <a:pPr lvl="1"/>
            <a:r>
              <a:rPr lang="en-US" sz="3200" dirty="0" smtClean="0"/>
              <a:t>Head Cheese</a:t>
            </a:r>
          </a:p>
          <a:p>
            <a:pPr lvl="1"/>
            <a:r>
              <a:rPr lang="en-US" sz="3200" dirty="0" smtClean="0"/>
              <a:t>Pimento Loaf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Dry and Semi Dry Sausage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Fermented sausage</a:t>
            </a:r>
          </a:p>
          <a:p>
            <a:r>
              <a:rPr lang="en-US" sz="3600" dirty="0" smtClean="0"/>
              <a:t>Lower pH 4.3-5.0</a:t>
            </a:r>
          </a:p>
          <a:p>
            <a:pPr lvl="1"/>
            <a:r>
              <a:rPr lang="en-US" dirty="0" smtClean="0"/>
              <a:t>Preservation</a:t>
            </a:r>
          </a:p>
          <a:p>
            <a:pPr lvl="1"/>
            <a:r>
              <a:rPr lang="en-US" dirty="0" smtClean="0"/>
              <a:t>Tangy Flavor</a:t>
            </a:r>
          </a:p>
          <a:p>
            <a:r>
              <a:rPr lang="en-US" sz="3600" dirty="0" smtClean="0"/>
              <a:t>Examples:</a:t>
            </a:r>
          </a:p>
          <a:p>
            <a:pPr lvl="1"/>
            <a:r>
              <a:rPr lang="en-US" dirty="0" smtClean="0"/>
              <a:t>Summer Sausage</a:t>
            </a:r>
          </a:p>
          <a:p>
            <a:pPr lvl="1"/>
            <a:r>
              <a:rPr lang="en-US" dirty="0" smtClean="0"/>
              <a:t>Salami</a:t>
            </a:r>
          </a:p>
          <a:p>
            <a:pPr lvl="1"/>
            <a:r>
              <a:rPr lang="en-US" dirty="0" smtClean="0"/>
              <a:t>Pepperoni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Meat</a:t>
            </a:r>
          </a:p>
          <a:p>
            <a:pPr lvl="1"/>
            <a:r>
              <a:rPr lang="en-US" sz="3200" dirty="0" smtClean="0"/>
              <a:t>Trimmings</a:t>
            </a:r>
          </a:p>
          <a:p>
            <a:pPr lvl="2"/>
            <a:r>
              <a:rPr lang="en-US" sz="2800" dirty="0" smtClean="0"/>
              <a:t>Beef, Pork, Veal</a:t>
            </a:r>
          </a:p>
          <a:p>
            <a:pPr lvl="2"/>
            <a:r>
              <a:rPr lang="en-US" sz="2800" dirty="0" smtClean="0"/>
              <a:t>50-95% lean</a:t>
            </a:r>
          </a:p>
          <a:p>
            <a:pPr lvl="1"/>
            <a:r>
              <a:rPr lang="en-US" dirty="0" smtClean="0"/>
              <a:t>Mechanically Separated Meat</a:t>
            </a:r>
          </a:p>
          <a:p>
            <a:pPr lvl="1"/>
            <a:r>
              <a:rPr lang="en-US" dirty="0" smtClean="0"/>
              <a:t>Poultry Meat</a:t>
            </a:r>
          </a:p>
          <a:p>
            <a:pPr lvl="2"/>
            <a:r>
              <a:rPr lang="en-US" sz="2800" dirty="0" smtClean="0"/>
              <a:t>Cheaper</a:t>
            </a:r>
          </a:p>
          <a:p>
            <a:pPr lvl="2"/>
            <a:r>
              <a:rPr lang="en-US" sz="2800" dirty="0" smtClean="0"/>
              <a:t>Different labeling laws</a:t>
            </a:r>
          </a:p>
          <a:p>
            <a:pPr lvl="1"/>
            <a:r>
              <a:rPr lang="en-US" dirty="0" smtClean="0"/>
              <a:t>Variety Meats</a:t>
            </a:r>
          </a:p>
          <a:p>
            <a:pPr lvl="2"/>
            <a:r>
              <a:rPr lang="en-US" sz="2800" dirty="0" smtClean="0"/>
              <a:t>Hearts, tongues, livers</a:t>
            </a:r>
          </a:p>
          <a:p>
            <a:pPr lvl="2"/>
            <a:r>
              <a:rPr lang="en-US" sz="2800" dirty="0" smtClean="0"/>
              <a:t>Must be on label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Water</a:t>
            </a:r>
          </a:p>
          <a:p>
            <a:pPr lvl="1"/>
            <a:r>
              <a:rPr lang="en-US" sz="3200" dirty="0" smtClean="0"/>
              <a:t>Dispersing agent for other ingredients</a:t>
            </a:r>
          </a:p>
          <a:p>
            <a:pPr lvl="1"/>
            <a:r>
              <a:rPr lang="en-US" sz="3200" dirty="0" smtClean="0"/>
              <a:t>Moist juicy end product</a:t>
            </a:r>
          </a:p>
          <a:p>
            <a:pPr lvl="1"/>
            <a:r>
              <a:rPr lang="en-US" sz="3200" dirty="0" smtClean="0"/>
              <a:t>Compensate for moisture loss during cooking</a:t>
            </a:r>
          </a:p>
          <a:p>
            <a:pPr lvl="1"/>
            <a:r>
              <a:rPr lang="en-US" sz="3200" dirty="0" smtClean="0"/>
              <a:t>Reduce product cost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History</a:t>
            </a:r>
          </a:p>
          <a:p>
            <a:r>
              <a:rPr lang="en-US" sz="3600" dirty="0" smtClean="0"/>
              <a:t>Fresh Meat Processing</a:t>
            </a:r>
          </a:p>
          <a:p>
            <a:r>
              <a:rPr lang="en-US" sz="3600" dirty="0" smtClean="0"/>
              <a:t>Sausage Processing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r>
              <a:rPr lang="en-US" dirty="0" smtClean="0"/>
              <a:t>Salt</a:t>
            </a:r>
          </a:p>
          <a:p>
            <a:pPr lvl="1"/>
            <a:r>
              <a:rPr lang="en-US" sz="3200" dirty="0" smtClean="0"/>
              <a:t>Most important curing ingredient</a:t>
            </a:r>
          </a:p>
          <a:p>
            <a:pPr lvl="1"/>
            <a:r>
              <a:rPr lang="en-US" sz="3200" dirty="0" smtClean="0"/>
              <a:t>Flavor</a:t>
            </a:r>
          </a:p>
          <a:p>
            <a:pPr lvl="1"/>
            <a:r>
              <a:rPr lang="en-US" sz="3200" dirty="0" smtClean="0"/>
              <a:t>Preservation</a:t>
            </a:r>
          </a:p>
          <a:p>
            <a:pPr lvl="2"/>
            <a:r>
              <a:rPr lang="en-US" sz="3200" dirty="0" smtClean="0"/>
              <a:t>Lowers water activity</a:t>
            </a:r>
          </a:p>
          <a:p>
            <a:pPr lvl="2"/>
            <a:r>
              <a:rPr lang="en-US" sz="3200" dirty="0" smtClean="0"/>
              <a:t>Reduces bacterial growth</a:t>
            </a:r>
          </a:p>
          <a:p>
            <a:pPr lvl="1"/>
            <a:r>
              <a:rPr lang="en-US" sz="3200" dirty="0" smtClean="0"/>
              <a:t>Protein extraction</a:t>
            </a:r>
          </a:p>
          <a:p>
            <a:pPr lvl="2"/>
            <a:r>
              <a:rPr lang="en-US" sz="3200" dirty="0" err="1" smtClean="0"/>
              <a:t>Solubilizes</a:t>
            </a:r>
            <a:r>
              <a:rPr lang="en-US" sz="3200" dirty="0" smtClean="0"/>
              <a:t> myosin and </a:t>
            </a:r>
            <a:r>
              <a:rPr lang="en-US" sz="3200" dirty="0" err="1" smtClean="0"/>
              <a:t>actin</a:t>
            </a:r>
            <a:endParaRPr lang="en-US" sz="3200" dirty="0" smtClean="0"/>
          </a:p>
          <a:p>
            <a:pPr lvl="2"/>
            <a:r>
              <a:rPr lang="en-US" sz="3200" dirty="0" smtClean="0"/>
              <a:t>Creates Bind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Sugar</a:t>
            </a:r>
          </a:p>
          <a:p>
            <a:pPr lvl="1"/>
            <a:r>
              <a:rPr lang="en-US" sz="3200" dirty="0" smtClean="0"/>
              <a:t>Flavor</a:t>
            </a:r>
          </a:p>
          <a:p>
            <a:pPr lvl="2"/>
            <a:r>
              <a:rPr lang="en-US" sz="3200" dirty="0" smtClean="0"/>
              <a:t>Counteracts the harshness of salt</a:t>
            </a:r>
          </a:p>
          <a:p>
            <a:pPr lvl="1"/>
            <a:r>
              <a:rPr lang="en-US" sz="3200" dirty="0" smtClean="0"/>
              <a:t>Needed for acid formation in fermented sausage</a:t>
            </a:r>
          </a:p>
          <a:p>
            <a:pPr lvl="1"/>
            <a:r>
              <a:rPr lang="en-US" sz="3200" dirty="0" smtClean="0"/>
              <a:t>Common sweeteners</a:t>
            </a:r>
          </a:p>
          <a:p>
            <a:pPr lvl="2"/>
            <a:r>
              <a:rPr lang="en-US" sz="3200" dirty="0" smtClean="0"/>
              <a:t>Dextrose, sucrose, corn syrup solids, brown sugar, honey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Sodium Nitrate</a:t>
            </a:r>
          </a:p>
          <a:p>
            <a:pPr lvl="1"/>
            <a:r>
              <a:rPr lang="en-US" sz="3200" dirty="0" smtClean="0"/>
              <a:t>Prevents botulism</a:t>
            </a:r>
          </a:p>
          <a:p>
            <a:pPr lvl="1"/>
            <a:r>
              <a:rPr lang="en-US" sz="3200" dirty="0" smtClean="0"/>
              <a:t>Limits lipid oxidation</a:t>
            </a:r>
          </a:p>
          <a:p>
            <a:pPr lvl="1"/>
            <a:r>
              <a:rPr lang="en-US" sz="3200" dirty="0" smtClean="0"/>
              <a:t>Flavor</a:t>
            </a:r>
          </a:p>
          <a:p>
            <a:pPr lvl="1"/>
            <a:r>
              <a:rPr lang="en-US" sz="3200" dirty="0" smtClean="0"/>
              <a:t>Color-Pink color</a:t>
            </a:r>
            <a:endParaRPr lang="en-US" sz="3600" dirty="0" smtClean="0"/>
          </a:p>
          <a:p>
            <a:r>
              <a:rPr lang="en-US" sz="3600" dirty="0" smtClean="0"/>
              <a:t>Also used to treat chest pains and heart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Nitrate/Nitrite </a:t>
            </a:r>
            <a:r>
              <a:rPr lang="en-US" dirty="0" err="1" smtClean="0"/>
              <a:t>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85% from vegetables</a:t>
            </a:r>
          </a:p>
          <a:p>
            <a:r>
              <a:rPr lang="en-US" sz="3600" dirty="0" smtClean="0"/>
              <a:t>8% from saliva</a:t>
            </a:r>
          </a:p>
          <a:p>
            <a:r>
              <a:rPr lang="en-US" sz="3600" dirty="0" smtClean="0"/>
              <a:t>5% from cured meats</a:t>
            </a:r>
          </a:p>
          <a:p>
            <a:r>
              <a:rPr lang="en-US" sz="3600" dirty="0" smtClean="0"/>
              <a:t>2% from other sources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r>
              <a:rPr lang="en-US" sz="3600" dirty="0" smtClean="0"/>
              <a:t>Extenders and binders</a:t>
            </a:r>
          </a:p>
          <a:p>
            <a:pPr lvl="1"/>
            <a:r>
              <a:rPr lang="en-US" sz="3200" dirty="0" smtClean="0"/>
              <a:t>Reduce cost</a:t>
            </a:r>
          </a:p>
          <a:p>
            <a:pPr lvl="1"/>
            <a:r>
              <a:rPr lang="en-US" sz="3200" dirty="0" smtClean="0"/>
              <a:t>Affect texture and flavor</a:t>
            </a:r>
          </a:p>
          <a:p>
            <a:pPr lvl="1"/>
            <a:r>
              <a:rPr lang="en-US" sz="3200" dirty="0" smtClean="0"/>
              <a:t>Examples</a:t>
            </a:r>
          </a:p>
          <a:p>
            <a:pPr lvl="2"/>
            <a:r>
              <a:rPr lang="en-US" sz="3200" dirty="0" smtClean="0"/>
              <a:t>Non-fat dry milk</a:t>
            </a:r>
          </a:p>
          <a:p>
            <a:pPr lvl="2"/>
            <a:r>
              <a:rPr lang="en-US" sz="3200" dirty="0" smtClean="0"/>
              <a:t>Cereal flours</a:t>
            </a:r>
          </a:p>
          <a:p>
            <a:pPr lvl="2"/>
            <a:r>
              <a:rPr lang="en-US" sz="3200" dirty="0" smtClean="0"/>
              <a:t>Soy protein</a:t>
            </a:r>
          </a:p>
          <a:p>
            <a:pPr lvl="1"/>
            <a:r>
              <a:rPr lang="en-US" sz="3200" dirty="0" smtClean="0"/>
              <a:t>Must be in product name</a:t>
            </a:r>
          </a:p>
          <a:p>
            <a:pPr lvl="2"/>
            <a:r>
              <a:rPr lang="en-US" sz="3200" dirty="0" smtClean="0"/>
              <a:t>“Bologna, Soy Protein Added”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and cured Meat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Spices and Flavorings</a:t>
            </a:r>
          </a:p>
          <a:p>
            <a:pPr lvl="1"/>
            <a:r>
              <a:rPr lang="en-US" sz="3200" dirty="0" smtClean="0"/>
              <a:t>Seasoning –whole or ground aromatic vegetable substances</a:t>
            </a:r>
          </a:p>
          <a:p>
            <a:pPr lvl="1"/>
            <a:r>
              <a:rPr lang="en-US" sz="3200" dirty="0" smtClean="0"/>
              <a:t>Flavorings –Extracts</a:t>
            </a:r>
          </a:p>
          <a:p>
            <a:r>
              <a:rPr lang="en-US" sz="3600" dirty="0" smtClean="0"/>
              <a:t>Smoking</a:t>
            </a:r>
          </a:p>
          <a:p>
            <a:pPr lvl="1"/>
            <a:r>
              <a:rPr lang="en-US" sz="3200" dirty="0" smtClean="0"/>
              <a:t>Flavor, aroma, color, preservation</a:t>
            </a:r>
          </a:p>
          <a:p>
            <a:pPr lvl="1"/>
            <a:r>
              <a:rPr lang="en-US" sz="3200" dirty="0" smtClean="0"/>
              <a:t>Natural smoke or liquid smoke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Casings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</a:t>
            </a:r>
          </a:p>
          <a:p>
            <a:pPr lvl="1"/>
            <a:r>
              <a:rPr lang="en-US" sz="3200" dirty="0" smtClean="0"/>
              <a:t>Natural</a:t>
            </a:r>
          </a:p>
          <a:p>
            <a:pPr lvl="1"/>
            <a:r>
              <a:rPr lang="en-US" sz="3200" dirty="0" smtClean="0"/>
              <a:t>Manufactured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Casings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Casings</a:t>
            </a:r>
          </a:p>
          <a:p>
            <a:pPr lvl="1"/>
            <a:r>
              <a:rPr lang="en-US" dirty="0" smtClean="0"/>
              <a:t>Commonly used for bratwurst, Italian sausage</a:t>
            </a:r>
          </a:p>
          <a:p>
            <a:pPr lvl="1"/>
            <a:r>
              <a:rPr lang="en-US" dirty="0" smtClean="0"/>
              <a:t>Intestines, stomachs, and bladders of hogs, sheep, and cattle</a:t>
            </a:r>
          </a:p>
          <a:p>
            <a:pPr lvl="1"/>
            <a:r>
              <a:rPr lang="en-US" dirty="0" smtClean="0"/>
              <a:t>Advantages –bite (snap) and image</a:t>
            </a:r>
            <a:endParaRPr lang="en-US" dirty="0"/>
          </a:p>
        </p:txBody>
      </p:sp>
      <p:pic>
        <p:nvPicPr>
          <p:cNvPr id="4" name="Picture 3" descr="casing_natural_h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114800"/>
            <a:ext cx="4671945" cy="2581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Sausage casings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Manufactured casings</a:t>
            </a:r>
          </a:p>
          <a:p>
            <a:pPr lvl="1"/>
            <a:r>
              <a:rPr lang="en-US" sz="3600" dirty="0" smtClean="0"/>
              <a:t>Most common</a:t>
            </a:r>
          </a:p>
          <a:p>
            <a:pPr lvl="1"/>
            <a:r>
              <a:rPr lang="en-US" sz="3600" dirty="0" smtClean="0"/>
              <a:t>Advantages –price, uniformity, versatility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Commonly used for skinless hot dogs, dry sausages, and boneless hams</a:t>
            </a:r>
          </a:p>
          <a:p>
            <a:r>
              <a:rPr lang="en-US" sz="3600" dirty="0" smtClean="0"/>
              <a:t>Inedible- pealed off before eating</a:t>
            </a:r>
          </a:p>
          <a:p>
            <a:r>
              <a:rPr lang="en-US" sz="3600" dirty="0" smtClean="0"/>
              <a:t>Strong</a:t>
            </a:r>
          </a:p>
          <a:p>
            <a:r>
              <a:rPr lang="en-US" sz="3600" dirty="0" smtClean="0"/>
              <a:t>Permeable to smoke and moisture</a:t>
            </a:r>
          </a:p>
          <a:p>
            <a:r>
              <a:rPr lang="en-US" sz="3600" dirty="0" smtClean="0"/>
              <a:t>Used to make skinless products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Meat Processing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llulose cas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9544"/>
            <a:ext cx="4876800" cy="65024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 (Plastic) casings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Commonly used for bologna, </a:t>
            </a:r>
            <a:r>
              <a:rPr lang="en-US" sz="3600" dirty="0" err="1" smtClean="0"/>
              <a:t>braunschweiger</a:t>
            </a:r>
            <a:endParaRPr lang="en-US" sz="3600" dirty="0" smtClean="0"/>
          </a:p>
          <a:p>
            <a:r>
              <a:rPr lang="en-US" sz="3600" dirty="0" smtClean="0"/>
              <a:t>Inedible</a:t>
            </a:r>
          </a:p>
          <a:p>
            <a:r>
              <a:rPr lang="en-US" sz="3600" dirty="0" smtClean="0"/>
              <a:t>Strongest</a:t>
            </a:r>
          </a:p>
          <a:p>
            <a:r>
              <a:rPr lang="en-US" sz="3600" dirty="0" smtClean="0"/>
              <a:t>Impermeable</a:t>
            </a:r>
          </a:p>
          <a:p>
            <a:pPr>
              <a:buNone/>
            </a:pPr>
            <a:endParaRPr lang="en-US" sz="3600" dirty="0"/>
          </a:p>
        </p:txBody>
      </p:sp>
      <p:pic>
        <p:nvPicPr>
          <p:cNvPr id="4" name="Picture 3" descr="plastic cas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971800"/>
            <a:ext cx="47625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Collagen Casings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Commonly used for breakfast links</a:t>
            </a:r>
          </a:p>
          <a:p>
            <a:r>
              <a:rPr lang="en-US" sz="3600" dirty="0" smtClean="0"/>
              <a:t>Edible but uniform</a:t>
            </a:r>
          </a:p>
          <a:p>
            <a:r>
              <a:rPr lang="en-US" sz="3600" dirty="0" smtClean="0"/>
              <a:t>Lower strength than  cellulose</a:t>
            </a:r>
          </a:p>
          <a:p>
            <a:r>
              <a:rPr lang="en-US" sz="3600" dirty="0" smtClean="0"/>
              <a:t>Palatability depends on thickness</a:t>
            </a:r>
            <a:endParaRPr lang="en-US" sz="3600" dirty="0"/>
          </a:p>
        </p:txBody>
      </p:sp>
      <p:pic>
        <p:nvPicPr>
          <p:cNvPr id="4" name="Picture 3" descr="Fresh-Edible-Collagen-Cas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4800" y="4038600"/>
            <a:ext cx="3759200" cy="2819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Product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3 products</a:t>
            </a:r>
          </a:p>
          <a:p>
            <a:r>
              <a:rPr lang="en-US" dirty="0" smtClean="0"/>
              <a:t>Write out the name of the product and answer these questions</a:t>
            </a:r>
          </a:p>
          <a:p>
            <a:pPr lvl="1"/>
            <a:r>
              <a:rPr lang="en-US" dirty="0" smtClean="0"/>
              <a:t>What types of meat were used?</a:t>
            </a:r>
          </a:p>
          <a:p>
            <a:pPr lvl="1"/>
            <a:r>
              <a:rPr lang="en-US" dirty="0" smtClean="0"/>
              <a:t>What type of sweeteners were used?</a:t>
            </a:r>
          </a:p>
          <a:p>
            <a:pPr lvl="1"/>
            <a:r>
              <a:rPr lang="en-US" dirty="0" smtClean="0"/>
              <a:t>What type of added flavorings were used?</a:t>
            </a:r>
          </a:p>
          <a:p>
            <a:pPr lvl="1"/>
            <a:r>
              <a:rPr lang="en-US" dirty="0" smtClean="0"/>
              <a:t>What type of variety meats were used?</a:t>
            </a:r>
          </a:p>
          <a:p>
            <a:pPr lvl="1"/>
            <a:r>
              <a:rPr lang="en-US" dirty="0" smtClean="0"/>
              <a:t>Is it cured?</a:t>
            </a:r>
          </a:p>
          <a:p>
            <a:pPr lvl="1"/>
            <a:r>
              <a:rPr lang="en-US" smtClean="0"/>
              <a:t>What was used to cure it?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Salting (curing)-Oldest known form of meat preservation</a:t>
            </a:r>
          </a:p>
          <a:p>
            <a:pPr lvl="1"/>
            <a:r>
              <a:rPr lang="en-US" sz="3200" dirty="0" smtClean="0"/>
              <a:t>3000 B.C.</a:t>
            </a:r>
          </a:p>
          <a:p>
            <a:r>
              <a:rPr lang="en-US" sz="3600" dirty="0" smtClean="0"/>
              <a:t>Smoking-American Indians</a:t>
            </a:r>
          </a:p>
          <a:p>
            <a:r>
              <a:rPr lang="en-US" sz="3600" dirty="0" smtClean="0"/>
              <a:t>Sausage</a:t>
            </a:r>
          </a:p>
          <a:p>
            <a:pPr lvl="1"/>
            <a:r>
              <a:rPr lang="en-US" sz="3200" dirty="0" smtClean="0"/>
              <a:t>Babylonians-1500 B.C.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endParaRPr lang="en-US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Middle Ages-Europe</a:t>
            </a:r>
          </a:p>
          <a:p>
            <a:pPr lvl="1"/>
            <a:r>
              <a:rPr lang="en-US" sz="3200" dirty="0" smtClean="0"/>
              <a:t>Climate dictated variety</a:t>
            </a:r>
          </a:p>
          <a:p>
            <a:pPr lvl="1"/>
            <a:r>
              <a:rPr lang="en-US" sz="3200" dirty="0" smtClean="0"/>
              <a:t>Columbus was looking for spices</a:t>
            </a:r>
          </a:p>
          <a:p>
            <a:r>
              <a:rPr lang="en-US" sz="3600" dirty="0" smtClean="0"/>
              <a:t>Named after towns</a:t>
            </a:r>
          </a:p>
          <a:p>
            <a:pPr lvl="1"/>
            <a:r>
              <a:rPr lang="en-US" sz="3200" dirty="0" smtClean="0"/>
              <a:t>Bologna, Italy</a:t>
            </a:r>
          </a:p>
          <a:p>
            <a:pPr lvl="1"/>
            <a:r>
              <a:rPr lang="en-US" sz="3200" dirty="0" smtClean="0"/>
              <a:t>Frankfurt,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Average U.S. citizen per year</a:t>
            </a:r>
          </a:p>
          <a:p>
            <a:pPr lvl="1"/>
            <a:r>
              <a:rPr lang="en-US" sz="3200" dirty="0" smtClean="0"/>
              <a:t>Spends $188 on cured meats and sausages</a:t>
            </a:r>
          </a:p>
          <a:p>
            <a:r>
              <a:rPr lang="en-US" sz="3600" dirty="0" smtClean="0"/>
              <a:t>Hot Dog Season (Memorial Day-Labor Day)</a:t>
            </a:r>
          </a:p>
          <a:p>
            <a:pPr lvl="1"/>
            <a:r>
              <a:rPr lang="en-US" sz="3200" dirty="0" smtClean="0"/>
              <a:t>7 billion hot dogs consumed in USA (23 per person)</a:t>
            </a:r>
          </a:p>
          <a:p>
            <a:pPr lvl="1"/>
            <a:r>
              <a:rPr lang="en-US" sz="3200" dirty="0" smtClean="0"/>
              <a:t>818 hot dogs per second</a:t>
            </a:r>
            <a:endParaRPr lang="en-US" sz="3200" dirty="0"/>
          </a:p>
        </p:txBody>
      </p:sp>
      <p:pic>
        <p:nvPicPr>
          <p:cNvPr id="1026" name="Picture 2" descr="C:\Documents and Settings\Owner\Local Settings\Temporary Internet Files\Content.IE5\NS431JSO\MC9004118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648200"/>
            <a:ext cx="199184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Cured &amp; Smoked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Bacon</a:t>
            </a:r>
          </a:p>
          <a:p>
            <a:r>
              <a:rPr lang="en-US" sz="3600" dirty="0" smtClean="0"/>
              <a:t>Ham</a:t>
            </a:r>
          </a:p>
          <a:p>
            <a:r>
              <a:rPr lang="en-US" sz="3600" dirty="0" smtClean="0"/>
              <a:t>Canadian Bacon</a:t>
            </a:r>
          </a:p>
          <a:p>
            <a:r>
              <a:rPr lang="en-US" sz="3600" dirty="0" smtClean="0"/>
              <a:t>Corned Beef</a:t>
            </a:r>
          </a:p>
          <a:p>
            <a:r>
              <a:rPr lang="en-US" sz="3600" dirty="0" smtClean="0"/>
              <a:t>Dried Beef</a:t>
            </a:r>
          </a:p>
          <a:p>
            <a:r>
              <a:rPr lang="en-US" sz="3600" dirty="0" smtClean="0"/>
              <a:t>Jerky</a:t>
            </a:r>
            <a:endParaRPr lang="en-US" sz="3600" dirty="0"/>
          </a:p>
        </p:txBody>
      </p:sp>
      <p:pic>
        <p:nvPicPr>
          <p:cNvPr id="2050" name="Picture 2" descr="C:\Documents and Settings\Owner\Local Settings\Temporary Internet Files\Content.IE5\NS431JSO\MC9002642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371600"/>
            <a:ext cx="1842849" cy="990600"/>
          </a:xfrm>
          <a:prstGeom prst="rect">
            <a:avLst/>
          </a:prstGeom>
          <a:noFill/>
        </p:spPr>
      </p:pic>
      <p:pic>
        <p:nvPicPr>
          <p:cNvPr id="2053" name="Picture 5" descr="C:\Documents and Settings\Owner\Local Settings\Temporary Internet Files\Content.IE5\1MVH89GD\MC9002643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399" y="1600200"/>
            <a:ext cx="2163836" cy="1752600"/>
          </a:xfrm>
          <a:prstGeom prst="rect">
            <a:avLst/>
          </a:prstGeom>
          <a:noFill/>
        </p:spPr>
      </p:pic>
      <p:pic>
        <p:nvPicPr>
          <p:cNvPr id="2054" name="Picture 6" descr="C:\Documents and Settings\Owner\Local Settings\Temporary Internet Files\Content.IE5\HRJYSC32\MC9002643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505200"/>
            <a:ext cx="2286000" cy="1268246"/>
          </a:xfrm>
          <a:prstGeom prst="rect">
            <a:avLst/>
          </a:prstGeom>
          <a:noFill/>
        </p:spPr>
      </p:pic>
      <p:pic>
        <p:nvPicPr>
          <p:cNvPr id="2061" name="Picture 13" descr="C:\Documents and Settings\Owner\Local Settings\Temporary Internet Files\Content.IE5\HRJYSC32\MP90044369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511552" cy="1776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Meat Processing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Meat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Fresh meat-cut and packaged</a:t>
            </a:r>
          </a:p>
          <a:p>
            <a:r>
              <a:rPr lang="en-US" sz="3600" dirty="0" smtClean="0"/>
              <a:t>Ground Beef</a:t>
            </a:r>
          </a:p>
          <a:p>
            <a:pPr lvl="1"/>
            <a:r>
              <a:rPr lang="en-US" sz="3200" dirty="0" smtClean="0"/>
              <a:t>44% of U.S. beef consumption</a:t>
            </a:r>
          </a:p>
          <a:p>
            <a:pPr lvl="1"/>
            <a:r>
              <a:rPr lang="en-US" sz="3200" dirty="0" smtClean="0"/>
              <a:t>Production Steps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200" dirty="0" smtClean="0"/>
              <a:t>Course Grinding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200" dirty="0" smtClean="0"/>
              <a:t>Blending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200" dirty="0" smtClean="0"/>
              <a:t>Fine Grinding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200" dirty="0" smtClean="0"/>
              <a:t>Patty forming</a:t>
            </a:r>
            <a:endParaRPr lang="en-US" sz="3200" dirty="0"/>
          </a:p>
        </p:txBody>
      </p:sp>
      <p:pic>
        <p:nvPicPr>
          <p:cNvPr id="3074" name="Picture 2" descr="C:\Documents and Settings\Owner\Local Settings\Temporary Internet Files\Content.IE5\ZJHL3XUX\MC9000268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37856">
            <a:off x="6529902" y="1809039"/>
            <a:ext cx="2309790" cy="821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750</Words>
  <Application>Microsoft Office PowerPoint</Application>
  <PresentationFormat>On-screen Show (4:3)</PresentationFormat>
  <Paragraphs>200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Trek</vt:lpstr>
      <vt:lpstr>Meat Processing</vt:lpstr>
      <vt:lpstr>Meat Processing</vt:lpstr>
      <vt:lpstr>History</vt:lpstr>
      <vt:lpstr>History</vt:lpstr>
      <vt:lpstr>Sausage Continued</vt:lpstr>
      <vt:lpstr>Today</vt:lpstr>
      <vt:lpstr>Cured &amp; Smoked Products</vt:lpstr>
      <vt:lpstr>Fresh Meat Processing</vt:lpstr>
      <vt:lpstr>Fresh Meat Processing</vt:lpstr>
      <vt:lpstr>Fast Food Meat Products</vt:lpstr>
      <vt:lpstr>Fast Food Meat Processing</vt:lpstr>
      <vt:lpstr>“Enhanced” fresh Meats</vt:lpstr>
      <vt:lpstr>Sausage</vt:lpstr>
      <vt:lpstr>Sausage types</vt:lpstr>
      <vt:lpstr>Cooked Sausage</vt:lpstr>
      <vt:lpstr>Luncheon meats</vt:lpstr>
      <vt:lpstr>Dry and Semi Dry Sausage</vt:lpstr>
      <vt:lpstr>Sausage and Cured Meat Ingredients</vt:lpstr>
      <vt:lpstr>Sausage and Cured Meat Ingredients</vt:lpstr>
      <vt:lpstr>Sausage and Cured Meat Ingredients</vt:lpstr>
      <vt:lpstr>Sausage and cured Meat Ingredients</vt:lpstr>
      <vt:lpstr>Sausage and cured Meat Ingredients</vt:lpstr>
      <vt:lpstr>Average Nitrate/Nitrite COnsumption</vt:lpstr>
      <vt:lpstr>Sausage and cured Meat Ingredients</vt:lpstr>
      <vt:lpstr>Sausage and cured Meat Ingredients</vt:lpstr>
      <vt:lpstr>Sausage Casings</vt:lpstr>
      <vt:lpstr>Sausage Casings</vt:lpstr>
      <vt:lpstr>Sausage casings</vt:lpstr>
      <vt:lpstr>Cellulose</vt:lpstr>
      <vt:lpstr>Slide 30</vt:lpstr>
      <vt:lpstr>Poly (Plastic) casings</vt:lpstr>
      <vt:lpstr>Collagen Casings</vt:lpstr>
      <vt:lpstr> Product Profile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Processing</dc:title>
  <dc:creator>Owner</dc:creator>
  <cp:lastModifiedBy>Owner</cp:lastModifiedBy>
  <cp:revision>29</cp:revision>
  <dcterms:created xsi:type="dcterms:W3CDTF">2010-09-25T23:20:00Z</dcterms:created>
  <dcterms:modified xsi:type="dcterms:W3CDTF">2010-09-28T11:14:41Z</dcterms:modified>
</cp:coreProperties>
</file>