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E35A3C-7694-473E-8C4E-B67471627E2D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FB540A-C4EF-49D9-AB07-E84686F7A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Farm Gate to Dinner 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Meats unit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Uses glycogen as energy source</a:t>
            </a:r>
          </a:p>
          <a:p>
            <a:endParaRPr lang="en-US" sz="3600" dirty="0" smtClean="0"/>
          </a:p>
          <a:p>
            <a:r>
              <a:rPr lang="en-US" sz="3600" dirty="0" smtClean="0"/>
              <a:t>Glycogen is the storage form of glucose</a:t>
            </a:r>
          </a:p>
          <a:p>
            <a:endParaRPr lang="en-US" sz="3600" dirty="0" smtClean="0"/>
          </a:p>
          <a:p>
            <a:r>
              <a:rPr lang="en-US" sz="3600" dirty="0" smtClean="0"/>
              <a:t>Glycogen builds up in the muscle over time under normal conditions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Metabolism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Heat is produced</a:t>
            </a:r>
          </a:p>
          <a:p>
            <a:pPr lvl="1"/>
            <a:r>
              <a:rPr lang="en-US" sz="3200" dirty="0" smtClean="0"/>
              <a:t>Body temperature actually spikes during harvest and then begins to fall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Build up of Lactic acid-product of anaerobic metabolism</a:t>
            </a:r>
          </a:p>
          <a:p>
            <a:pPr>
              <a:buNone/>
            </a:pPr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Metabolism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Drops the pH</a:t>
            </a:r>
          </a:p>
          <a:p>
            <a:pPr lvl="1"/>
            <a:r>
              <a:rPr lang="en-US" sz="3200" dirty="0" smtClean="0"/>
              <a:t>Living Muscle – pH of 7.4</a:t>
            </a:r>
          </a:p>
          <a:p>
            <a:pPr lvl="1"/>
            <a:r>
              <a:rPr lang="en-US" sz="3200" dirty="0" smtClean="0"/>
              <a:t>Meat – pH of 5.6</a:t>
            </a:r>
          </a:p>
          <a:p>
            <a:endParaRPr lang="en-US" sz="3600" dirty="0" smtClean="0"/>
          </a:p>
          <a:p>
            <a:r>
              <a:rPr lang="en-US" sz="3200" dirty="0" smtClean="0"/>
              <a:t>Quality problems with pH</a:t>
            </a:r>
          </a:p>
          <a:p>
            <a:pPr lvl="1"/>
            <a:r>
              <a:rPr lang="en-US" sz="3200" dirty="0" smtClean="0"/>
              <a:t>Dark cutter – Beef</a:t>
            </a:r>
          </a:p>
          <a:p>
            <a:pPr lvl="1"/>
            <a:r>
              <a:rPr lang="en-US" sz="3200" dirty="0" smtClean="0"/>
              <a:t>PSE (Pale Soft </a:t>
            </a:r>
            <a:r>
              <a:rPr lang="en-US" sz="3200" dirty="0" err="1" smtClean="0"/>
              <a:t>Exudative</a:t>
            </a:r>
            <a:r>
              <a:rPr lang="en-US" sz="3200" dirty="0" smtClean="0"/>
              <a:t>) - Swine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Lactic Acid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Stiffening of the muscle after death</a:t>
            </a:r>
          </a:p>
          <a:p>
            <a:pPr lvl="1"/>
            <a:r>
              <a:rPr lang="en-US" sz="3000" dirty="0" smtClean="0"/>
              <a:t>Permanent cross bridge formation between </a:t>
            </a:r>
            <a:r>
              <a:rPr lang="en-US" sz="3000" dirty="0" err="1" smtClean="0"/>
              <a:t>actin</a:t>
            </a:r>
            <a:r>
              <a:rPr lang="en-US" sz="3000" dirty="0" smtClean="0"/>
              <a:t> and myosin</a:t>
            </a:r>
          </a:p>
          <a:p>
            <a:pPr lvl="1">
              <a:buNone/>
            </a:pPr>
            <a:endParaRPr lang="en-US" sz="3000" dirty="0" smtClean="0"/>
          </a:p>
          <a:p>
            <a:r>
              <a:rPr lang="en-US" sz="3600" dirty="0" smtClean="0"/>
              <a:t>Four Phases</a:t>
            </a:r>
          </a:p>
          <a:p>
            <a:pPr lvl="1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Mortis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Delay-</a:t>
            </a:r>
            <a:r>
              <a:rPr lang="en-US" sz="3600" dirty="0" smtClean="0"/>
              <a:t> energy available so muscle can stretch when load is applied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b="1" dirty="0" smtClean="0"/>
              <a:t>Onset</a:t>
            </a:r>
            <a:r>
              <a:rPr lang="en-US" sz="3600" dirty="0" smtClean="0"/>
              <a:t>- begin to lose its ability to stretch, some permanent cross bridges are formed- 2hours postmortem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Mortis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Completion</a:t>
            </a:r>
            <a:r>
              <a:rPr lang="en-US" sz="3600" dirty="0" smtClean="0"/>
              <a:t>- No ability to stretch, all permanent cross bridges</a:t>
            </a:r>
          </a:p>
          <a:p>
            <a:r>
              <a:rPr lang="en-US" sz="3600" b="1" dirty="0" smtClean="0"/>
              <a:t>Resolution- </a:t>
            </a:r>
            <a:r>
              <a:rPr lang="en-US" sz="3600" dirty="0" smtClean="0"/>
              <a:t>Break down of proteins by enzymes</a:t>
            </a:r>
          </a:p>
          <a:p>
            <a:pPr lvl="1"/>
            <a:r>
              <a:rPr lang="en-US" sz="3200" dirty="0" smtClean="0"/>
              <a:t>Aging</a:t>
            </a:r>
          </a:p>
          <a:p>
            <a:pPr lvl="1"/>
            <a:r>
              <a:rPr lang="en-US" sz="3200" dirty="0" smtClean="0"/>
              <a:t>Not breaking the cross bridges</a:t>
            </a:r>
          </a:p>
          <a:p>
            <a:pPr marL="1108710" lvl="1" indent="-742950"/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Mortis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Relationship is critical for development of good quality meat</a:t>
            </a:r>
          </a:p>
          <a:p>
            <a:endParaRPr lang="en-US" sz="3600" dirty="0" smtClean="0"/>
          </a:p>
          <a:p>
            <a:r>
              <a:rPr lang="en-US" sz="3600" dirty="0" smtClean="0"/>
              <a:t>Biggest affect on this is stress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and 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types</a:t>
            </a:r>
          </a:p>
          <a:p>
            <a:endParaRPr lang="en-US" sz="3600" dirty="0" smtClean="0"/>
          </a:p>
          <a:p>
            <a:r>
              <a:rPr lang="en-US" sz="3600" dirty="0" smtClean="0"/>
              <a:t>Acute Stress-one time or short term stress</a:t>
            </a:r>
          </a:p>
          <a:p>
            <a:endParaRPr lang="en-US" sz="3600" dirty="0" smtClean="0"/>
          </a:p>
          <a:p>
            <a:r>
              <a:rPr lang="en-US" sz="3600" dirty="0" smtClean="0"/>
              <a:t>Chronic Stress-long term continuous stress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Pale Soft </a:t>
            </a:r>
            <a:r>
              <a:rPr lang="en-US" sz="3600" dirty="0" err="1" smtClean="0"/>
              <a:t>Exudative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Caused by acute stress prior to harvest</a:t>
            </a:r>
          </a:p>
          <a:p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Stress prior to slaughter results in:</a:t>
            </a:r>
          </a:p>
          <a:p>
            <a:pPr lvl="1"/>
            <a:r>
              <a:rPr lang="en-US" sz="3200" dirty="0" smtClean="0"/>
              <a:t>Increased muscle temperature</a:t>
            </a:r>
          </a:p>
          <a:p>
            <a:pPr lvl="1"/>
            <a:r>
              <a:rPr lang="en-US" sz="3200" dirty="0" smtClean="0"/>
              <a:t>Rapid anaerobic metabolism</a:t>
            </a:r>
          </a:p>
          <a:p>
            <a:pPr lvl="2"/>
            <a:r>
              <a:rPr lang="en-US" sz="3000" dirty="0" smtClean="0"/>
              <a:t>Build up of lactic acid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Muscle must convert from its physiological function of movement to its use as food</a:t>
            </a:r>
          </a:p>
          <a:p>
            <a:endParaRPr lang="en-US" sz="3600" dirty="0" smtClean="0"/>
          </a:p>
          <a:p>
            <a:r>
              <a:rPr lang="en-US" sz="3600" dirty="0" smtClean="0"/>
              <a:t>Living tissue has an effect on meat quality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After harvest</a:t>
            </a:r>
          </a:p>
          <a:p>
            <a:pPr lvl="1"/>
            <a:r>
              <a:rPr lang="en-US" sz="3200" dirty="0" smtClean="0"/>
              <a:t>Temperature increase and pH drops rapidly.</a:t>
            </a:r>
          </a:p>
          <a:p>
            <a:r>
              <a:rPr lang="en-US" sz="3600" dirty="0" smtClean="0"/>
              <a:t>Rapid decline of pH at high temperatures cause proteins to denature or break down.</a:t>
            </a:r>
          </a:p>
          <a:p>
            <a:endParaRPr lang="en-US" sz="3600" dirty="0" smtClean="0"/>
          </a:p>
          <a:p>
            <a:pPr lvl="1">
              <a:buNone/>
            </a:pPr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Pale- the protein responsible for color leaks out when the proteins denature</a:t>
            </a:r>
          </a:p>
          <a:p>
            <a:r>
              <a:rPr lang="en-US" sz="3600" dirty="0" smtClean="0"/>
              <a:t>Soft- denatured proteins are mushy</a:t>
            </a:r>
          </a:p>
          <a:p>
            <a:r>
              <a:rPr lang="en-US" sz="3600" dirty="0" err="1" smtClean="0"/>
              <a:t>Exudative</a:t>
            </a:r>
            <a:r>
              <a:rPr lang="en-US" sz="3600" dirty="0" smtClean="0"/>
              <a:t>- denatured proteins cannot hold water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Results from chronic stress</a:t>
            </a:r>
          </a:p>
          <a:p>
            <a:endParaRPr lang="en-US" sz="3600" dirty="0" smtClean="0"/>
          </a:p>
          <a:p>
            <a:r>
              <a:rPr lang="en-US" sz="3600" dirty="0" smtClean="0"/>
              <a:t>Chronic stress depletes muscle glycogen</a:t>
            </a:r>
          </a:p>
          <a:p>
            <a:endParaRPr lang="en-US" sz="3600" dirty="0" smtClean="0"/>
          </a:p>
          <a:p>
            <a:r>
              <a:rPr lang="en-US" sz="3600" dirty="0" smtClean="0"/>
              <a:t>If there is no glycogen built up in the cells before harvest there is no fuel for anaerobic metabolism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Cutter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anaerobic metabolism is limited there is little to no lactic acid produced</a:t>
            </a:r>
          </a:p>
          <a:p>
            <a:endParaRPr lang="en-US" sz="3600" dirty="0" smtClean="0"/>
          </a:p>
          <a:p>
            <a:r>
              <a:rPr lang="en-US" sz="3600" dirty="0" smtClean="0"/>
              <a:t>If lactic acid is limited the pH of the muscle does not decline</a:t>
            </a:r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Cutter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Makes meat dark, firm, and dry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Higher pH makes for a more favorable environment for bacterial growth.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Cutter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Muscle function efficiently within a narrow range of physiological conditions</a:t>
            </a:r>
          </a:p>
          <a:p>
            <a:endParaRPr lang="en-US" sz="3600" dirty="0" smtClean="0"/>
          </a:p>
          <a:p>
            <a:pPr lvl="1"/>
            <a:r>
              <a:rPr lang="en-US" sz="3200" b="1" dirty="0" smtClean="0"/>
              <a:t>pH </a:t>
            </a:r>
            <a:r>
              <a:rPr lang="en-US" sz="3200" dirty="0" smtClean="0"/>
              <a:t>is neutral =7</a:t>
            </a:r>
          </a:p>
          <a:p>
            <a:pPr lvl="1"/>
            <a:r>
              <a:rPr lang="en-US" sz="3200" dirty="0" smtClean="0"/>
              <a:t>Temperature</a:t>
            </a:r>
          </a:p>
          <a:p>
            <a:pPr lvl="1"/>
            <a:r>
              <a:rPr lang="en-US" sz="3200" dirty="0" smtClean="0"/>
              <a:t>Oxygen</a:t>
            </a:r>
          </a:p>
          <a:p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Maintenance of a narrow range of physiological conditions where tissue functions efficiently.</a:t>
            </a:r>
          </a:p>
          <a:p>
            <a:endParaRPr lang="en-US" sz="3600" dirty="0" smtClean="0"/>
          </a:p>
          <a:p>
            <a:r>
              <a:rPr lang="en-US" sz="3600" dirty="0" smtClean="0"/>
              <a:t>Regulation of homeostasis gives muscle the ability to function under stress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Regulated by 2 body systems</a:t>
            </a:r>
          </a:p>
          <a:p>
            <a:pPr lvl="1"/>
            <a:r>
              <a:rPr lang="en-US" sz="3200" dirty="0" smtClean="0"/>
              <a:t>Nervous system</a:t>
            </a:r>
          </a:p>
          <a:p>
            <a:pPr lvl="1"/>
            <a:r>
              <a:rPr lang="en-US" sz="3200" dirty="0" smtClean="0"/>
              <a:t>Endocrine system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Loss of homeostasis is necessary to convert muscle into meat</a:t>
            </a:r>
            <a:endParaRPr lang="en-US" sz="3200" dirty="0" smtClean="0"/>
          </a:p>
          <a:p>
            <a:pPr lvl="1"/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render unconscious</a:t>
            </a:r>
          </a:p>
          <a:p>
            <a:endParaRPr lang="en-US" sz="3600" dirty="0" smtClean="0"/>
          </a:p>
          <a:p>
            <a:r>
              <a:rPr lang="en-US" sz="3600" dirty="0" smtClean="0"/>
              <a:t>Effects of Homeostasis</a:t>
            </a:r>
          </a:p>
          <a:p>
            <a:pPr lvl="1"/>
            <a:r>
              <a:rPr lang="en-US" sz="3200" dirty="0" smtClean="0"/>
              <a:t>Elevated blood pressure</a:t>
            </a:r>
          </a:p>
          <a:p>
            <a:pPr lvl="1"/>
            <a:r>
              <a:rPr lang="en-US" sz="3200" dirty="0" smtClean="0"/>
              <a:t>Nerve stimulation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Immobilization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Bleeding out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200" dirty="0" smtClean="0"/>
              <a:t>Effects on Homeostasis</a:t>
            </a:r>
          </a:p>
          <a:p>
            <a:pPr lvl="1"/>
            <a:r>
              <a:rPr lang="en-US" sz="2800" b="1" dirty="0" smtClean="0"/>
              <a:t>Severe compromise of homeostasis</a:t>
            </a:r>
          </a:p>
          <a:p>
            <a:pPr lvl="1"/>
            <a:r>
              <a:rPr lang="en-US" sz="2800" dirty="0" smtClean="0"/>
              <a:t>Severe drop in blood pressure</a:t>
            </a:r>
          </a:p>
          <a:p>
            <a:pPr lvl="1"/>
            <a:r>
              <a:rPr lang="en-US" sz="2800" dirty="0" smtClean="0"/>
              <a:t>Heart pumps faster</a:t>
            </a:r>
          </a:p>
          <a:p>
            <a:pPr lvl="1"/>
            <a:r>
              <a:rPr lang="en-US" sz="2800" dirty="0" smtClean="0"/>
              <a:t>Peripheral blood vessels constrict and force blood to the vital organs</a:t>
            </a:r>
          </a:p>
          <a:p>
            <a:pPr lvl="1"/>
            <a:r>
              <a:rPr lang="en-US" sz="2800" dirty="0" smtClean="0"/>
              <a:t>Only 50% of blood is removed from carcass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Exsanguination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Loss of circulatory system</a:t>
            </a:r>
          </a:p>
          <a:p>
            <a:pPr lvl="1"/>
            <a:r>
              <a:rPr lang="en-US" sz="3200" dirty="0" smtClean="0"/>
              <a:t>Nutrients cannot be transported to the muscle</a:t>
            </a:r>
          </a:p>
          <a:p>
            <a:pPr lvl="1"/>
            <a:r>
              <a:rPr lang="en-US" sz="3200" dirty="0" smtClean="0"/>
              <a:t>Waste products cannot be transported away.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Exsanguination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Stored oxygen is quickly depleted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Aerobic metabolism cannot occur</a:t>
            </a:r>
          </a:p>
          <a:p>
            <a:endParaRPr lang="en-US" sz="3600" dirty="0" smtClean="0"/>
          </a:p>
          <a:p>
            <a:r>
              <a:rPr lang="en-US" sz="3600" dirty="0" smtClean="0"/>
              <a:t>Respiratory system is eliminated</a:t>
            </a:r>
          </a:p>
          <a:p>
            <a:endParaRPr lang="en-US" sz="3600" dirty="0" smtClean="0"/>
          </a:p>
          <a:p>
            <a:r>
              <a:rPr lang="en-US" sz="3600" dirty="0" smtClean="0"/>
              <a:t>Muscle switches to anaerobic metabolism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Metabolism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529</Words>
  <Application>Microsoft Office PowerPoint</Application>
  <PresentationFormat>On-screen Show (4:3)</PresentationFormat>
  <Paragraphs>124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Farm Gate to Dinner Plate</vt:lpstr>
      <vt:lpstr>Muscle</vt:lpstr>
      <vt:lpstr>Muscle</vt:lpstr>
      <vt:lpstr>Homeostasis</vt:lpstr>
      <vt:lpstr>Homeostasis</vt:lpstr>
      <vt:lpstr>Immobilization</vt:lpstr>
      <vt:lpstr>Exsanguination</vt:lpstr>
      <vt:lpstr>Exsanguination</vt:lpstr>
      <vt:lpstr>Effect on Metabolism</vt:lpstr>
      <vt:lpstr>Anaerobic Metabolism</vt:lpstr>
      <vt:lpstr>Anaerobic Metabolism </vt:lpstr>
      <vt:lpstr>Lactic Acid</vt:lpstr>
      <vt:lpstr>Rigor Mortis</vt:lpstr>
      <vt:lpstr>Rigor Mortis</vt:lpstr>
      <vt:lpstr>Rigor Mortis</vt:lpstr>
      <vt:lpstr>Temperature and pH</vt:lpstr>
      <vt:lpstr>Stress</vt:lpstr>
      <vt:lpstr>PSE</vt:lpstr>
      <vt:lpstr>PSE</vt:lpstr>
      <vt:lpstr>PSE</vt:lpstr>
      <vt:lpstr>PSE</vt:lpstr>
      <vt:lpstr>Dark Cutter</vt:lpstr>
      <vt:lpstr>Dark Cutter</vt:lpstr>
      <vt:lpstr>Dark Cutter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of Muscle to Meat</dc:title>
  <dc:creator>Owner</dc:creator>
  <cp:lastModifiedBy>Owner</cp:lastModifiedBy>
  <cp:revision>22</cp:revision>
  <dcterms:created xsi:type="dcterms:W3CDTF">2010-09-21T02:17:11Z</dcterms:created>
  <dcterms:modified xsi:type="dcterms:W3CDTF">2010-09-24T12:46:57Z</dcterms:modified>
</cp:coreProperties>
</file>